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Proxima Nova"/>
      <p:regular r:id="rId60"/>
      <p:bold r:id="rId61"/>
      <p:italic r:id="rId62"/>
      <p:boldItalic r:id="rId63"/>
    </p:embeddedFont>
    <p:embeddedFont>
      <p:font typeface="Roboto"/>
      <p:regular r:id="rId64"/>
      <p:bold r:id="rId65"/>
      <p:italic r:id="rId66"/>
      <p:boldItalic r:id="rId67"/>
    </p:embeddedFont>
    <p:embeddedFont>
      <p:font typeface="Caveat"/>
      <p:regular r:id="rId68"/>
      <p:bold r:id="rId69"/>
    </p:embeddedFont>
    <p:embeddedFont>
      <p:font typeface="Roboto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Caveat-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vea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bucket.org/te-curriculum/te-curriculum-v1/src/0b76a9a78a19f32fba58df0b3e067085db24bade/module-4/10_CSS_Selectors/lecture-notes/lecture-notes.m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codecamp.org/news/an-animated-guide-to-flexbox-d280cf6afc3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snippets/css/a-guide-to-flexbox/"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https://bitbucket.org/te-curriculum/te-curriculum-v1/src/0b76a9a78a19f32fba58df0b3e067085db24bade/module-4/10_CSS_Selectors/lecture-notes/lecture-notes.md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8151bf55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8151bf55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8151bf55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8151bf55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151bf55e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151bf55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04fb41b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04fb41b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3f63596ab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3f63596ab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151bf55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151bf55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8151bf55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8151bf55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151bf55e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151bf55e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8151bf55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8151bf55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151bf55e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151bf55e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40ab13de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40ab13de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8151bf55e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8151bf55e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151bf55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151bf55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8151bf55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8151bf55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8151bf55e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8151bf55e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8151bf55e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8151bf55e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8151bf55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8151bf55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8151bf5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8151bf5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151bf55e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151bf55e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8151bf55e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8151bf55e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8151bf55e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8151bf55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8151bf5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8151bf5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151bf55e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151bf55e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b8151bf55e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b8151bf55e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8151bf55e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8151bf55e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816a013d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816a013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8151bf55e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8151bf55e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8151bf55e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8151bf55e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8151bf55e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8151bf55e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151bf55e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151bf55e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8151bf55e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8151bf55e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8151bf55e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8151bf55e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8151bf55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8151bf55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8151bf55e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8151bf55e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8151bf55e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8151bf55e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8151bf55e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8151bf55e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3dd0a1e10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3dd0a1e10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151bf55e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151bf55e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b8151bf55e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b8151bf55e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8151bf55e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b8151bf55e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151bf55e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151bf55e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8151bf55e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8151bf55e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23a48c9c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23a48c9c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https://www.freecodecamp.org/news/an-animated-guide-to-flexbox-d280cf6afc35/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151bf55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151bf55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23a48c9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23a48c9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https://css-tricks.com/snippets/css/a-guide-to-flexbox/</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8151bf55e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8151bf55e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8151bf55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8151bf55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40ab13de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40ab13de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38aca203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38aca203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3e57fc9a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3e57fc9a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8151bf55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8151bf55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7694ccc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7694cc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8151bf55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8151bf55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72B4D"/>
                </a:solidFill>
                <a:highlight>
                  <a:srgbClr val="F4F5F7"/>
                </a:highlight>
                <a:latin typeface="Roboto Mono"/>
                <a:ea typeface="Roboto Mono"/>
                <a:cs typeface="Roboto Mono"/>
                <a:sym typeface="Roboto Mono"/>
              </a:rPr>
              <a:t>box-sizing: content-box|border-box|initial|inherit</a:t>
            </a:r>
            <a:r>
              <a:rPr lang="en" sz="1050">
                <a:solidFill>
                  <a:srgbClr val="172B4D"/>
                </a:solidFill>
                <a:highlight>
                  <a:srgbClr val="FFFFFF"/>
                </a:highlight>
                <a:latin typeface="Roboto"/>
                <a:ea typeface="Roboto"/>
                <a:cs typeface="Roboto"/>
                <a:sym typeface="Roboto"/>
              </a:rPr>
              <a:t> tells the browser what sizing properties it should include.</a:t>
            </a:r>
            <a:endParaRPr b="1"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ss-tricks.com/snippets/css/complete-guide-grid/#fr-un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s://developer.mozilla.org/en-US/docs/Web/CSS/Media_Queries/Using_media_queri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4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5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stery.games/post/the-difference-between-width-and-flex-basi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eveloper.mozilla.org/en-US/docs/Web/CSS/justify-sel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css-tricks.com/snippets/css/a-guide-to-flexbox/" TargetMode="External"/><Relationship Id="rId4" Type="http://schemas.openxmlformats.org/officeDocument/2006/relationships/hyperlink" Target="https://mastery.games/flexboxzombi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3schools.com/css/css_pseudo_classes.asp" TargetMode="External"/><Relationship Id="rId4" Type="http://schemas.openxmlformats.org/officeDocument/2006/relationships/hyperlink" Target="https://codepen.io/andrew-te/pen/YzXGyBE" TargetMode="External"/><Relationship Id="rId5" Type="http://schemas.openxmlformats.org/officeDocument/2006/relationships/hyperlink" Target="https://v2-3-techelevator-book.netlify.app/content/css-selectors-box-model.html#advanced-selector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css-tricks.com/snippets/css/complete-guide-grid/" TargetMode="External"/><Relationship Id="rId4" Type="http://schemas.openxmlformats.org/officeDocument/2006/relationships/hyperlink" Target="http://cssgridgarden.com/" TargetMode="External"/><Relationship Id="rId5" Type="http://schemas.openxmlformats.org/officeDocument/2006/relationships/hyperlink" Target="https://grid.layoutit.com/" TargetMode="External"/><Relationship Id="rId6" Type="http://schemas.openxmlformats.org/officeDocument/2006/relationships/hyperlink" Target="https://alligator.io/css/css-grid-holy-grail-layou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 Id="rId4" Type="http://schemas.openxmlformats.org/officeDocument/2006/relationships/image" Target="../media/image49.gif"/><Relationship Id="rId5"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v2-3-techelevator-book.netlify.app/content/css-grid.html#css-units-vh-and-v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hyperlink" Target="https://www.w3schools.com/css/css_units.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493"/>
          </a:xfrm>
          <a:prstGeom prst="rect">
            <a:avLst/>
          </a:prstGeom>
          <a:noFill/>
          <a:ln>
            <a:noFill/>
          </a:ln>
        </p:spPr>
      </p:pic>
      <p:sp>
        <p:nvSpPr>
          <p:cNvPr id="57" name="Google Shape;57;p13"/>
          <p:cNvSpPr txBox="1"/>
          <p:nvPr/>
        </p:nvSpPr>
        <p:spPr>
          <a:xfrm>
            <a:off x="447475" y="1270250"/>
            <a:ext cx="2612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422675" y="1125350"/>
            <a:ext cx="57015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CSS GRID &amp; FLEXBOX</a:t>
            </a:r>
            <a:endParaRPr sz="3600">
              <a:solidFill>
                <a:srgbClr val="FFFFFF"/>
              </a:solidFill>
              <a:latin typeface="Proxima Nova"/>
              <a:ea typeface="Proxima Nova"/>
              <a:cs typeface="Proxima Nova"/>
              <a:sym typeface="Proxima Nova"/>
            </a:endParaRPr>
          </a:p>
        </p:txBody>
      </p:sp>
      <p:sp>
        <p:nvSpPr>
          <p:cNvPr id="59" name="Google Shape;59;p13"/>
          <p:cNvSpPr txBox="1"/>
          <p:nvPr/>
        </p:nvSpPr>
        <p:spPr>
          <a:xfrm>
            <a:off x="575075" y="1789925"/>
            <a:ext cx="3996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a:ea typeface="Proxima Nova"/>
                <a:cs typeface="Proxima Nova"/>
                <a:sym typeface="Proxima Nova"/>
              </a:rPr>
              <a:t>MODULE 3, DAY 3</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a:t>
            </a:r>
            <a:endParaRPr sz="4800">
              <a:solidFill>
                <a:srgbClr val="434343"/>
              </a:solidFill>
              <a:latin typeface="Proxima Nova"/>
              <a:ea typeface="Proxima Nova"/>
              <a:cs typeface="Proxima Nova"/>
              <a:sym typeface="Proxima Nova"/>
            </a:endParaRPr>
          </a:p>
        </p:txBody>
      </p:sp>
      <p:pic>
        <p:nvPicPr>
          <p:cNvPr descr="tagline.png" id="137" name="Google Shape;137;p22"/>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38" name="Google Shape;138;p22"/>
          <p:cNvPicPr preferRelativeResize="0"/>
          <p:nvPr/>
        </p:nvPicPr>
        <p:blipFill>
          <a:blip r:embed="rId4">
            <a:alphaModFix/>
          </a:blip>
          <a:stretch>
            <a:fillRect/>
          </a:stretch>
        </p:blipFill>
        <p:spPr>
          <a:xfrm>
            <a:off x="967088" y="1409775"/>
            <a:ext cx="7556532" cy="250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a:t>
            </a:r>
            <a:endParaRPr/>
          </a:p>
        </p:txBody>
      </p:sp>
      <p:sp>
        <p:nvSpPr>
          <p:cNvPr id="144" name="Google Shape;144;p23"/>
          <p:cNvSpPr txBox="1"/>
          <p:nvPr>
            <p:ph idx="1" type="body"/>
          </p:nvPr>
        </p:nvSpPr>
        <p:spPr>
          <a:xfrm>
            <a:off x="311700" y="1073525"/>
            <a:ext cx="8249400" cy="6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Mostly obsolete due to grid and flexbox, but sometimes still useful for quick columns.  Float must be applied to both the left and right element.</a:t>
            </a:r>
            <a:endParaRPr/>
          </a:p>
        </p:txBody>
      </p:sp>
      <p:sp>
        <p:nvSpPr>
          <p:cNvPr id="145" name="Google Shape;145;p23"/>
          <p:cNvSpPr txBox="1"/>
          <p:nvPr/>
        </p:nvSpPr>
        <p:spPr>
          <a:xfrm>
            <a:off x="879800"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789575" y="2176350"/>
            <a:ext cx="14325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nvSpPr>
        <p:spPr>
          <a:xfrm>
            <a:off x="1065875" y="2402550"/>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nvSpPr>
        <p:spPr>
          <a:xfrm>
            <a:off x="1065875" y="3282275"/>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nvSpPr>
        <p:spPr>
          <a:xfrm>
            <a:off x="3051250"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nvSpPr>
        <p:spPr>
          <a:xfrm>
            <a:off x="2961025" y="2176350"/>
            <a:ext cx="23178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3135800" y="2402550"/>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nvSpPr>
        <p:spPr>
          <a:xfrm>
            <a:off x="4263750" y="2402550"/>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nvSpPr>
        <p:spPr>
          <a:xfrm>
            <a:off x="3135800" y="3214675"/>
            <a:ext cx="8799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left</a:t>
            </a:r>
            <a:endParaRPr/>
          </a:p>
        </p:txBody>
      </p:sp>
      <p:sp>
        <p:nvSpPr>
          <p:cNvPr id="154" name="Google Shape;154;p23"/>
          <p:cNvSpPr txBox="1"/>
          <p:nvPr/>
        </p:nvSpPr>
        <p:spPr>
          <a:xfrm>
            <a:off x="4263750"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right</a:t>
            </a:r>
            <a:endParaRPr/>
          </a:p>
        </p:txBody>
      </p:sp>
      <p:sp>
        <p:nvSpPr>
          <p:cNvPr id="155" name="Google Shape;155;p23"/>
          <p:cNvSpPr txBox="1"/>
          <p:nvPr/>
        </p:nvSpPr>
        <p:spPr>
          <a:xfrm>
            <a:off x="6012275"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txBox="1"/>
          <p:nvPr/>
        </p:nvSpPr>
        <p:spPr>
          <a:xfrm>
            <a:off x="5922050" y="2176350"/>
            <a:ext cx="23178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nvSpPr>
        <p:spPr>
          <a:xfrm>
            <a:off x="7185325" y="2402538"/>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nvSpPr>
        <p:spPr>
          <a:xfrm>
            <a:off x="6096825" y="2402550"/>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nvSpPr>
        <p:spPr>
          <a:xfrm>
            <a:off x="6096825"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right</a:t>
            </a:r>
            <a:endParaRPr/>
          </a:p>
        </p:txBody>
      </p:sp>
      <p:sp>
        <p:nvSpPr>
          <p:cNvPr id="160" name="Google Shape;160;p23"/>
          <p:cNvSpPr txBox="1"/>
          <p:nvPr/>
        </p:nvSpPr>
        <p:spPr>
          <a:xfrm>
            <a:off x="7224775"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left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CSS SELECTORS QUIZ</a:t>
            </a:r>
            <a:endParaRPr sz="4800">
              <a:solidFill>
                <a:srgbClr val="434343"/>
              </a:solidFill>
              <a:latin typeface="Proxima Nova"/>
              <a:ea typeface="Proxima Nova"/>
              <a:cs typeface="Proxima Nova"/>
              <a:sym typeface="Proxima Nova"/>
            </a:endParaRPr>
          </a:p>
        </p:txBody>
      </p:sp>
      <p:pic>
        <p:nvPicPr>
          <p:cNvPr descr="tagline.png" id="166" name="Google Shape;166;p24"/>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nvSpPr>
        <p:spPr>
          <a:xfrm>
            <a:off x="0" y="69800"/>
            <a:ext cx="91440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DON’T FORGET</a:t>
            </a:r>
            <a:endParaRPr sz="4800">
              <a:solidFill>
                <a:srgbClr val="434343"/>
              </a:solidFill>
              <a:latin typeface="Proxima Nova"/>
              <a:ea typeface="Proxima Nova"/>
              <a:cs typeface="Proxima Nova"/>
              <a:sym typeface="Proxima Nova"/>
            </a:endParaRPr>
          </a:p>
        </p:txBody>
      </p:sp>
      <p:pic>
        <p:nvPicPr>
          <p:cNvPr descr="tagline.png" id="172" name="Google Shape;172;p25"/>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73" name="Google Shape;173;p25"/>
          <p:cNvSpPr txBox="1"/>
          <p:nvPr/>
        </p:nvSpPr>
        <p:spPr>
          <a:xfrm>
            <a:off x="0" y="3115250"/>
            <a:ext cx="9144000" cy="180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TO RECORD</a:t>
            </a:r>
            <a:endParaRPr sz="4800">
              <a:solidFill>
                <a:srgbClr val="434343"/>
              </a:solidFill>
              <a:latin typeface="Proxima Nova"/>
              <a:ea typeface="Proxima Nova"/>
              <a:cs typeface="Proxima Nova"/>
              <a:sym typeface="Proxima Nova"/>
            </a:endParaRPr>
          </a:p>
        </p:txBody>
      </p:sp>
      <p:pic>
        <p:nvPicPr>
          <p:cNvPr id="174" name="Google Shape;174;p25"/>
          <p:cNvPicPr preferRelativeResize="0"/>
          <p:nvPr/>
        </p:nvPicPr>
        <p:blipFill>
          <a:blip r:embed="rId4">
            <a:alphaModFix/>
          </a:blip>
          <a:stretch>
            <a:fillRect/>
          </a:stretch>
        </p:blipFill>
        <p:spPr>
          <a:xfrm>
            <a:off x="2910250" y="957050"/>
            <a:ext cx="3028950" cy="302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6"/>
          <p:cNvSpPr txBox="1"/>
          <p:nvPr/>
        </p:nvSpPr>
        <p:spPr>
          <a:xfrm>
            <a:off x="5087150" y="334379"/>
            <a:ext cx="38922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Proxima Nova"/>
                <a:ea typeface="Proxima Nova"/>
                <a:cs typeface="Proxima Nova"/>
                <a:sym typeface="Proxima Nova"/>
              </a:rPr>
              <a:t>AGENDA</a:t>
            </a:r>
            <a:endParaRPr sz="3600">
              <a:solidFill>
                <a:srgbClr val="434343"/>
              </a:solidFill>
              <a:latin typeface="Proxima Nova"/>
              <a:ea typeface="Proxima Nova"/>
              <a:cs typeface="Proxima Nova"/>
              <a:sym typeface="Proxima Nova"/>
            </a:endParaRPr>
          </a:p>
        </p:txBody>
      </p:sp>
      <p:sp>
        <p:nvSpPr>
          <p:cNvPr id="180" name="Google Shape;180;p26"/>
          <p:cNvSpPr txBox="1"/>
          <p:nvPr/>
        </p:nvSpPr>
        <p:spPr>
          <a:xfrm>
            <a:off x="5138300" y="1069075"/>
            <a:ext cx="3892200" cy="25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CSS Grid</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Responsive Design</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CSS Flexbox</a:t>
            </a:r>
            <a:endParaRPr sz="1800">
              <a:solidFill>
                <a:srgbClr val="434343"/>
              </a:solidFill>
              <a:highlight>
                <a:schemeClr val="lt1"/>
              </a:highlight>
              <a:latin typeface="Proxima Nova"/>
              <a:ea typeface="Proxima Nova"/>
              <a:cs typeface="Proxima Nova"/>
              <a:sym typeface="Proxima Nova"/>
            </a:endParaRPr>
          </a:p>
          <a:p>
            <a:pPr indent="-342900" lvl="1" marL="9144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Containers</a:t>
            </a:r>
            <a:endParaRPr sz="1800">
              <a:solidFill>
                <a:srgbClr val="434343"/>
              </a:solidFill>
              <a:highlight>
                <a:schemeClr val="lt1"/>
              </a:highlight>
              <a:latin typeface="Proxima Nova"/>
              <a:ea typeface="Proxima Nova"/>
              <a:cs typeface="Proxima Nova"/>
              <a:sym typeface="Proxima Nova"/>
            </a:endParaRPr>
          </a:p>
          <a:p>
            <a:pPr indent="-342900" lvl="1" marL="9144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Items</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Media Queries</a:t>
            </a:r>
            <a:endParaRPr sz="1800">
              <a:solidFill>
                <a:srgbClr val="434343"/>
              </a:solidFill>
              <a:highlight>
                <a:schemeClr val="lt1"/>
              </a:highlight>
              <a:latin typeface="Proxima Nova"/>
              <a:ea typeface="Proxima Nova"/>
              <a:cs typeface="Proxima Nova"/>
              <a:sym typeface="Proxima Nova"/>
            </a:endParaRPr>
          </a:p>
        </p:txBody>
      </p:sp>
      <p:pic>
        <p:nvPicPr>
          <p:cNvPr id="181" name="Google Shape;181;p26"/>
          <p:cNvPicPr preferRelativeResize="0"/>
          <p:nvPr/>
        </p:nvPicPr>
        <p:blipFill>
          <a:blip r:embed="rId4">
            <a:alphaModFix/>
          </a:blip>
          <a:stretch>
            <a:fillRect/>
          </a:stretch>
        </p:blipFill>
        <p:spPr>
          <a:xfrm>
            <a:off x="800300" y="640625"/>
            <a:ext cx="3771700" cy="377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17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Variables</a:t>
            </a:r>
            <a:endParaRPr/>
          </a:p>
        </p:txBody>
      </p:sp>
      <p:sp>
        <p:nvSpPr>
          <p:cNvPr id="187" name="Google Shape;187;p27"/>
          <p:cNvSpPr txBox="1"/>
          <p:nvPr>
            <p:ph idx="1" type="body"/>
          </p:nvPr>
        </p:nvSpPr>
        <p:spPr>
          <a:xfrm>
            <a:off x="311700" y="749850"/>
            <a:ext cx="8520600" cy="4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Variables work similar to variables in Java.  They allow for values to be assigned to a reusable variable name.  </a:t>
            </a:r>
            <a:endParaRPr/>
          </a:p>
          <a:p>
            <a:pPr indent="0" lvl="0" marL="0" rtl="0" algn="l">
              <a:spcBef>
                <a:spcPts val="1600"/>
              </a:spcBef>
              <a:spcAft>
                <a:spcPts val="0"/>
              </a:spcAft>
              <a:buNone/>
            </a:pPr>
            <a:r>
              <a:rPr lang="en"/>
              <a:t>Variables are created and assigned to the </a:t>
            </a:r>
            <a:r>
              <a:rPr b="1" lang="en">
                <a:solidFill>
                  <a:srgbClr val="0000FF"/>
                </a:solidFill>
              </a:rPr>
              <a:t>:root</a:t>
            </a:r>
            <a:r>
              <a:rPr b="1" lang="en"/>
              <a:t> </a:t>
            </a:r>
            <a:r>
              <a:rPr lang="en"/>
              <a:t>of the document.</a:t>
            </a:r>
            <a:endParaRPr/>
          </a:p>
          <a:p>
            <a:pPr indent="0" lvl="0" marL="457200" rtl="0" algn="l">
              <a:spcBef>
                <a:spcPts val="1600"/>
              </a:spcBef>
              <a:spcAft>
                <a:spcPts val="0"/>
              </a:spcAft>
              <a:buNone/>
            </a:pPr>
            <a:r>
              <a:rPr b="1" lang="en" sz="1200">
                <a:solidFill>
                  <a:srgbClr val="0000FF"/>
                </a:solidFill>
                <a:highlight>
                  <a:srgbClr val="F3F3F3"/>
                </a:highlight>
                <a:latin typeface="Roboto Mono"/>
                <a:ea typeface="Roboto Mono"/>
                <a:cs typeface="Roboto Mono"/>
                <a:sym typeface="Roboto Mono"/>
              </a:rPr>
              <a:t>:root</a:t>
            </a:r>
            <a:r>
              <a:rPr lang="en" sz="1200">
                <a:solidFill>
                  <a:srgbClr val="172B4D"/>
                </a:solidFill>
                <a:highlight>
                  <a:srgbClr val="F3F3F3"/>
                </a:highlight>
                <a:latin typeface="Roboto Mono"/>
                <a:ea typeface="Roboto Mono"/>
                <a:cs typeface="Roboto Mono"/>
                <a:sym typeface="Roboto Mono"/>
              </a:rPr>
              <a:t> {</a:t>
            </a:r>
            <a:br>
              <a:rPr lang="en" sz="1200">
                <a:solidFill>
                  <a:srgbClr val="172B4D"/>
                </a:solidFill>
                <a:highlight>
                  <a:srgbClr val="F3F3F3"/>
                </a:highlight>
                <a:latin typeface="Roboto Mono"/>
                <a:ea typeface="Roboto Mono"/>
                <a:cs typeface="Roboto Mono"/>
                <a:sym typeface="Roboto Mono"/>
              </a:rPr>
            </a:br>
            <a:r>
              <a:rPr lang="en" sz="1200">
                <a:solidFill>
                  <a:srgbClr val="172B4D"/>
                </a:solidFill>
                <a:highlight>
                  <a:srgbClr val="F3F3F3"/>
                </a:highlight>
                <a:latin typeface="Roboto Mono"/>
                <a:ea typeface="Roboto Mono"/>
                <a:cs typeface="Roboto Mono"/>
                <a:sym typeface="Roboto Mono"/>
              </a:rPr>
              <a:t>    </a:t>
            </a:r>
            <a:r>
              <a:rPr b="1" lang="en" sz="1200">
                <a:solidFill>
                  <a:srgbClr val="9900FF"/>
                </a:solidFill>
                <a:highlight>
                  <a:srgbClr val="F3F3F3"/>
                </a:highlight>
                <a:latin typeface="Roboto Mono"/>
                <a:ea typeface="Roboto Mono"/>
                <a:cs typeface="Roboto Mono"/>
                <a:sym typeface="Roboto Mono"/>
              </a:rPr>
              <a:t>--top-row-height:</a:t>
            </a:r>
            <a:r>
              <a:rPr lang="en" sz="1200">
                <a:solidFill>
                  <a:srgbClr val="172B4D"/>
                </a:solidFill>
                <a:highlight>
                  <a:srgbClr val="F3F3F3"/>
                </a:highlight>
                <a:latin typeface="Roboto Mono"/>
                <a:ea typeface="Roboto Mono"/>
                <a:cs typeface="Roboto Mono"/>
                <a:sym typeface="Roboto Mono"/>
              </a:rPr>
              <a:t> </a:t>
            </a:r>
            <a:r>
              <a:rPr lang="en" sz="1200">
                <a:solidFill>
                  <a:srgbClr val="009999"/>
                </a:solidFill>
                <a:highlight>
                  <a:srgbClr val="F3F3F3"/>
                </a:highlight>
                <a:latin typeface="Roboto Mono"/>
                <a:ea typeface="Roboto Mono"/>
                <a:cs typeface="Roboto Mono"/>
                <a:sym typeface="Roboto Mono"/>
              </a:rPr>
              <a:t>120</a:t>
            </a:r>
            <a:r>
              <a:rPr b="1" lang="en" sz="1200">
                <a:solidFill>
                  <a:srgbClr val="445588"/>
                </a:solidFill>
                <a:highlight>
                  <a:srgbClr val="F3F3F3"/>
                </a:highlight>
                <a:latin typeface="Roboto Mono"/>
                <a:ea typeface="Roboto Mono"/>
                <a:cs typeface="Roboto Mono"/>
                <a:sym typeface="Roboto Mono"/>
              </a:rPr>
              <a:t>px</a:t>
            </a:r>
            <a:r>
              <a:rPr lang="en" sz="1200">
                <a:solidFill>
                  <a:srgbClr val="172B4D"/>
                </a:solidFill>
                <a:highlight>
                  <a:srgbClr val="F3F3F3"/>
                </a:highlight>
                <a:latin typeface="Roboto Mono"/>
                <a:ea typeface="Roboto Mono"/>
                <a:cs typeface="Roboto Mono"/>
                <a:sym typeface="Roboto Mono"/>
              </a:rPr>
              <a:t>;</a:t>
            </a:r>
            <a:br>
              <a:rPr lang="en" sz="1200">
                <a:solidFill>
                  <a:srgbClr val="172B4D"/>
                </a:solidFill>
                <a:highlight>
                  <a:srgbClr val="F3F3F3"/>
                </a:highlight>
                <a:latin typeface="Roboto Mono"/>
                <a:ea typeface="Roboto Mono"/>
                <a:cs typeface="Roboto Mono"/>
                <a:sym typeface="Roboto Mono"/>
              </a:rPr>
            </a:br>
            <a:r>
              <a:rPr lang="en" sz="1200">
                <a:solidFill>
                  <a:srgbClr val="172B4D"/>
                </a:solidFill>
                <a:highlight>
                  <a:srgbClr val="F3F3F3"/>
                </a:highlight>
                <a:latin typeface="Roboto Mono"/>
                <a:ea typeface="Roboto Mono"/>
                <a:cs typeface="Roboto Mono"/>
                <a:sym typeface="Roboto Mono"/>
              </a:rPr>
              <a:t>    </a:t>
            </a:r>
            <a:r>
              <a:rPr lang="en" sz="1200">
                <a:solidFill>
                  <a:srgbClr val="A61717"/>
                </a:solidFill>
                <a:highlight>
                  <a:srgbClr val="F3F3F3"/>
                </a:highlight>
                <a:latin typeface="Roboto Mono"/>
                <a:ea typeface="Roboto Mono"/>
                <a:cs typeface="Roboto Mono"/>
                <a:sym typeface="Roboto Mono"/>
              </a:rPr>
              <a:t>--</a:t>
            </a:r>
            <a:r>
              <a:rPr lang="en" sz="1200">
                <a:solidFill>
                  <a:srgbClr val="172B4D"/>
                </a:solidFill>
                <a:highlight>
                  <a:srgbClr val="F3F3F3"/>
                </a:highlight>
                <a:latin typeface="Roboto Mono"/>
                <a:ea typeface="Roboto Mono"/>
                <a:cs typeface="Roboto Mono"/>
                <a:sym typeface="Roboto Mono"/>
              </a:rPr>
              <a:t>gutter: </a:t>
            </a:r>
            <a:r>
              <a:rPr lang="en" sz="1200">
                <a:solidFill>
                  <a:srgbClr val="009999"/>
                </a:solidFill>
                <a:highlight>
                  <a:srgbClr val="F3F3F3"/>
                </a:highlight>
                <a:latin typeface="Roboto Mono"/>
                <a:ea typeface="Roboto Mono"/>
                <a:cs typeface="Roboto Mono"/>
                <a:sym typeface="Roboto Mono"/>
              </a:rPr>
              <a:t>20</a:t>
            </a:r>
            <a:r>
              <a:rPr b="1" lang="en" sz="1200">
                <a:solidFill>
                  <a:srgbClr val="445588"/>
                </a:solidFill>
                <a:highlight>
                  <a:srgbClr val="F3F3F3"/>
                </a:highlight>
                <a:latin typeface="Roboto Mono"/>
                <a:ea typeface="Roboto Mono"/>
                <a:cs typeface="Roboto Mono"/>
                <a:sym typeface="Roboto Mono"/>
              </a:rPr>
              <a:t>px</a:t>
            </a:r>
            <a:r>
              <a:rPr lang="en" sz="1200">
                <a:solidFill>
                  <a:srgbClr val="172B4D"/>
                </a:solidFill>
                <a:highlight>
                  <a:srgbClr val="F3F3F3"/>
                </a:highlight>
                <a:latin typeface="Roboto Mono"/>
                <a:ea typeface="Roboto Mono"/>
                <a:cs typeface="Roboto Mono"/>
                <a:sym typeface="Roboto Mono"/>
              </a:rPr>
              <a:t>;</a:t>
            </a:r>
            <a:br>
              <a:rPr lang="en" sz="1200">
                <a:solidFill>
                  <a:srgbClr val="172B4D"/>
                </a:solidFill>
                <a:highlight>
                  <a:srgbClr val="F3F3F3"/>
                </a:highlight>
                <a:latin typeface="Roboto Mono"/>
                <a:ea typeface="Roboto Mono"/>
                <a:cs typeface="Roboto Mono"/>
                <a:sym typeface="Roboto Mono"/>
              </a:rPr>
            </a:br>
            <a:r>
              <a:rPr lang="en" sz="1200">
                <a:solidFill>
                  <a:srgbClr val="172B4D"/>
                </a:solidFill>
                <a:highlight>
                  <a:srgbClr val="F3F3F3"/>
                </a:highlight>
                <a:latin typeface="Roboto Mono"/>
                <a:ea typeface="Roboto Mono"/>
                <a:cs typeface="Roboto Mono"/>
                <a:sym typeface="Roboto Mono"/>
              </a:rPr>
              <a:t>}</a:t>
            </a:r>
            <a:endParaRPr sz="1200">
              <a:solidFill>
                <a:srgbClr val="172B4D"/>
              </a:solidFill>
              <a:highlight>
                <a:srgbClr val="F3F3F3"/>
              </a:highlight>
              <a:latin typeface="Roboto Mono"/>
              <a:ea typeface="Roboto Mono"/>
              <a:cs typeface="Roboto Mono"/>
              <a:sym typeface="Roboto Mono"/>
            </a:endParaRPr>
          </a:p>
          <a:p>
            <a:pPr indent="0" lvl="0" marL="0" rtl="0" algn="l">
              <a:spcBef>
                <a:spcPts val="1600"/>
              </a:spcBef>
              <a:spcAft>
                <a:spcPts val="0"/>
              </a:spcAft>
              <a:buNone/>
            </a:pPr>
            <a:r>
              <a:rPr lang="en"/>
              <a:t>Variables can then be used in the CSS using the </a:t>
            </a:r>
            <a:r>
              <a:rPr lang="en">
                <a:solidFill>
                  <a:srgbClr val="980000"/>
                </a:solidFill>
              </a:rPr>
              <a:t>var()</a:t>
            </a:r>
            <a:r>
              <a:rPr lang="en"/>
              <a:t> method with the variable name</a:t>
            </a:r>
            <a:endParaRPr/>
          </a:p>
          <a:p>
            <a:pPr indent="0" lvl="0" marL="457200" rtl="0" algn="l">
              <a:spcBef>
                <a:spcPts val="1600"/>
              </a:spcBef>
              <a:spcAft>
                <a:spcPts val="0"/>
              </a:spcAft>
              <a:buClr>
                <a:schemeClr val="dk1"/>
              </a:buClr>
              <a:buSzPts val="1100"/>
              <a:buFont typeface="Arial"/>
              <a:buNone/>
            </a:pPr>
            <a:r>
              <a:rPr lang="en" sz="1200">
                <a:solidFill>
                  <a:srgbClr val="000080"/>
                </a:solidFill>
                <a:highlight>
                  <a:srgbClr val="F4F5F7"/>
                </a:highlight>
                <a:latin typeface="Roboto Mono"/>
                <a:ea typeface="Roboto Mono"/>
                <a:cs typeface="Roboto Mono"/>
                <a:sym typeface="Roboto Mono"/>
              </a:rPr>
              <a:t>p</a:t>
            </a:r>
            <a:r>
              <a:rPr lang="en" sz="1200">
                <a:solidFill>
                  <a:srgbClr val="172B4D"/>
                </a:solidFill>
                <a:highlight>
                  <a:srgbClr val="F4F5F7"/>
                </a:highlight>
                <a:latin typeface="Roboto Mono"/>
                <a:ea typeface="Roboto Mono"/>
                <a:cs typeface="Roboto Mono"/>
                <a:sym typeface="Roboto Mono"/>
              </a:rPr>
              <a:t> {</a:t>
            </a:r>
            <a:br>
              <a:rPr lang="en" sz="1200">
                <a:solidFill>
                  <a:srgbClr val="172B4D"/>
                </a:solidFill>
                <a:highlight>
                  <a:srgbClr val="F4F5F7"/>
                </a:highlight>
                <a:latin typeface="Roboto Mono"/>
                <a:ea typeface="Roboto Mono"/>
                <a:cs typeface="Roboto Mono"/>
                <a:sym typeface="Roboto Mono"/>
              </a:rPr>
            </a:br>
            <a:r>
              <a:rPr lang="en" sz="1200">
                <a:solidFill>
                  <a:srgbClr val="172B4D"/>
                </a:solidFill>
                <a:highlight>
                  <a:srgbClr val="F4F5F7"/>
                </a:highlight>
                <a:latin typeface="Roboto Mono"/>
                <a:ea typeface="Roboto Mono"/>
                <a:cs typeface="Roboto Mono"/>
                <a:sym typeface="Roboto Mono"/>
              </a:rPr>
              <a:t>    height: </a:t>
            </a:r>
            <a:r>
              <a:rPr b="1" lang="en" sz="1200">
                <a:solidFill>
                  <a:srgbClr val="980000"/>
                </a:solidFill>
                <a:highlight>
                  <a:srgbClr val="F4F5F7"/>
                </a:highlight>
                <a:latin typeface="Roboto Mono"/>
                <a:ea typeface="Roboto Mono"/>
                <a:cs typeface="Roboto Mono"/>
                <a:sym typeface="Roboto Mono"/>
              </a:rPr>
              <a:t>var(</a:t>
            </a:r>
            <a:r>
              <a:rPr b="1" lang="en" sz="1200">
                <a:solidFill>
                  <a:srgbClr val="9900FF"/>
                </a:solidFill>
                <a:highlight>
                  <a:srgbClr val="F4F5F7"/>
                </a:highlight>
                <a:latin typeface="Roboto Mono"/>
                <a:ea typeface="Roboto Mono"/>
                <a:cs typeface="Roboto Mono"/>
                <a:sym typeface="Roboto Mono"/>
              </a:rPr>
              <a:t>--top-row-height</a:t>
            </a:r>
            <a:r>
              <a:rPr b="1" lang="en" sz="1200">
                <a:solidFill>
                  <a:srgbClr val="980000"/>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a:t>
            </a:r>
            <a:br>
              <a:rPr lang="en" sz="1200">
                <a:solidFill>
                  <a:srgbClr val="172B4D"/>
                </a:solidFill>
                <a:highlight>
                  <a:srgbClr val="F4F5F7"/>
                </a:highlight>
                <a:latin typeface="Roboto Mono"/>
                <a:ea typeface="Roboto Mono"/>
                <a:cs typeface="Roboto Mono"/>
                <a:sym typeface="Roboto Mono"/>
              </a:rPr>
            </a:br>
            <a:r>
              <a:rPr lang="en" sz="1200">
                <a:solidFill>
                  <a:srgbClr val="172B4D"/>
                </a:solidFill>
                <a:highlight>
                  <a:srgbClr val="F4F5F7"/>
                </a:highlight>
                <a:latin typeface="Roboto Mono"/>
                <a:ea typeface="Roboto Mono"/>
                <a:cs typeface="Roboto Mono"/>
                <a:sym typeface="Roboto Mono"/>
              </a:rPr>
              <a:t>}</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134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Grid</a:t>
            </a:r>
            <a:endParaRPr/>
          </a:p>
        </p:txBody>
      </p:sp>
      <p:sp>
        <p:nvSpPr>
          <p:cNvPr id="193" name="Google Shape;193;p28"/>
          <p:cNvSpPr txBox="1"/>
          <p:nvPr>
            <p:ph idx="1" type="body"/>
          </p:nvPr>
        </p:nvSpPr>
        <p:spPr>
          <a:xfrm>
            <a:off x="365275" y="706975"/>
            <a:ext cx="8520600" cy="13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highlight>
                  <a:srgbClr val="FFFFFF"/>
                </a:highlight>
              </a:rPr>
              <a:t>CSS Grid Layout is a 2-dimensional system, meaning it can handle both columns and rows. </a:t>
            </a:r>
            <a:endParaRPr sz="1600">
              <a:solidFill>
                <a:srgbClr val="434343"/>
              </a:solidFill>
              <a:highlight>
                <a:srgbClr val="FFFFFF"/>
              </a:highlight>
            </a:endParaRPr>
          </a:p>
          <a:p>
            <a:pPr indent="0" lvl="0" marL="0" rtl="0" algn="l">
              <a:spcBef>
                <a:spcPts val="1600"/>
              </a:spcBef>
              <a:spcAft>
                <a:spcPts val="1600"/>
              </a:spcAft>
              <a:buNone/>
            </a:pPr>
            <a:r>
              <a:rPr lang="en" sz="1600">
                <a:solidFill>
                  <a:srgbClr val="434343"/>
                </a:solidFill>
                <a:highlight>
                  <a:srgbClr val="FFFFFF"/>
                </a:highlight>
              </a:rPr>
              <a:t>You work with Grid Layout by applying CSS rules both to a parent element (which becomes the Grid Container) and to that element’s children (which become Grid Items).</a:t>
            </a:r>
            <a:endParaRPr sz="2100">
              <a:solidFill>
                <a:srgbClr val="434343"/>
              </a:solidFill>
            </a:endParaRPr>
          </a:p>
        </p:txBody>
      </p:sp>
      <p:pic>
        <p:nvPicPr>
          <p:cNvPr id="194" name="Google Shape;194;p28"/>
          <p:cNvPicPr preferRelativeResize="0"/>
          <p:nvPr/>
        </p:nvPicPr>
        <p:blipFill>
          <a:blip r:embed="rId3">
            <a:alphaModFix/>
          </a:blip>
          <a:stretch>
            <a:fillRect/>
          </a:stretch>
        </p:blipFill>
        <p:spPr>
          <a:xfrm>
            <a:off x="2359825" y="2014675"/>
            <a:ext cx="3426600" cy="264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258125" y="155700"/>
            <a:ext cx="43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Terminology</a:t>
            </a:r>
            <a:endParaRPr/>
          </a:p>
        </p:txBody>
      </p:sp>
      <p:sp>
        <p:nvSpPr>
          <p:cNvPr id="200" name="Google Shape;200;p29"/>
          <p:cNvSpPr txBox="1"/>
          <p:nvPr>
            <p:ph idx="1" type="body"/>
          </p:nvPr>
        </p:nvSpPr>
        <p:spPr>
          <a:xfrm>
            <a:off x="311700" y="798875"/>
            <a:ext cx="3963900" cy="39480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1100"/>
              <a:buFont typeface="Arial"/>
              <a:buNone/>
            </a:pPr>
            <a:r>
              <a:rPr b="1" lang="en" sz="1100">
                <a:solidFill>
                  <a:srgbClr val="14151F"/>
                </a:solidFill>
                <a:highlight>
                  <a:srgbClr val="FFFFFF"/>
                </a:highlight>
              </a:rPr>
              <a:t>Grid Container</a:t>
            </a:r>
            <a:endParaRPr b="1" sz="1100">
              <a:solidFill>
                <a:srgbClr val="14151F"/>
              </a:solidFill>
              <a:highlight>
                <a:srgbClr val="FFFFFF"/>
              </a:highlight>
            </a:endParaRPr>
          </a:p>
          <a:p>
            <a:pPr indent="0" lvl="0" marL="0" rtl="0" algn="l">
              <a:spcBef>
                <a:spcPts val="20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The element on which </a:t>
            </a:r>
            <a:r>
              <a:rPr lang="en" sz="1300">
                <a:solidFill>
                  <a:srgbClr val="2E2F3E"/>
                </a:solidFill>
                <a:highlight>
                  <a:srgbClr val="FFF6EA"/>
                </a:highlight>
                <a:latin typeface="Courier New"/>
                <a:ea typeface="Courier New"/>
                <a:cs typeface="Courier New"/>
                <a:sym typeface="Courier New"/>
              </a:rPr>
              <a:t>display: grid</a:t>
            </a:r>
            <a:r>
              <a:rPr lang="en" sz="1300">
                <a:solidFill>
                  <a:srgbClr val="2E2F3E"/>
                </a:solidFill>
                <a:highlight>
                  <a:srgbClr val="FFFFFF"/>
                </a:highlight>
                <a:latin typeface="Roboto"/>
                <a:ea typeface="Roboto"/>
                <a:cs typeface="Roboto"/>
                <a:sym typeface="Roboto"/>
              </a:rPr>
              <a:t> is applied.</a:t>
            </a:r>
            <a:endParaRPr sz="1300">
              <a:solidFill>
                <a:srgbClr val="2E2F3E"/>
              </a:solidFill>
              <a:highlight>
                <a:srgbClr val="FFFFFF"/>
              </a:highlight>
              <a:latin typeface="Roboto"/>
              <a:ea typeface="Roboto"/>
              <a:cs typeface="Roboto"/>
              <a:sym typeface="Roboto"/>
            </a:endParaRPr>
          </a:p>
          <a:p>
            <a:pPr indent="0" lvl="0" marL="0" rtl="0" algn="l">
              <a:lnSpc>
                <a:spcPct val="105000"/>
              </a:lnSpc>
              <a:spcBef>
                <a:spcPts val="1800"/>
              </a:spcBef>
              <a:spcAft>
                <a:spcPts val="0"/>
              </a:spcAft>
              <a:buClr>
                <a:schemeClr val="dk1"/>
              </a:buClr>
              <a:buSzPts val="1100"/>
              <a:buFont typeface="Arial"/>
              <a:buNone/>
            </a:pPr>
            <a:r>
              <a:rPr b="1" lang="en" sz="1100">
                <a:solidFill>
                  <a:srgbClr val="14151F"/>
                </a:solidFill>
                <a:highlight>
                  <a:srgbClr val="FFFFFF"/>
                </a:highlight>
              </a:rPr>
              <a:t>Grid Item</a:t>
            </a:r>
            <a:endParaRPr b="1" sz="1100">
              <a:solidFill>
                <a:srgbClr val="14151F"/>
              </a:solidFill>
              <a:highlight>
                <a:srgbClr val="FFFFFF"/>
              </a:highlight>
            </a:endParaRPr>
          </a:p>
          <a:p>
            <a:pPr indent="0" lvl="0" marL="0" rtl="0" algn="l">
              <a:spcBef>
                <a:spcPts val="200"/>
              </a:spcBef>
              <a:spcAft>
                <a:spcPts val="0"/>
              </a:spcAft>
              <a:buNone/>
            </a:pPr>
            <a:r>
              <a:rPr lang="en" sz="1300">
                <a:solidFill>
                  <a:srgbClr val="2E2F3E"/>
                </a:solidFill>
                <a:highlight>
                  <a:srgbClr val="FFFFFF"/>
                </a:highlight>
                <a:latin typeface="Roboto"/>
                <a:ea typeface="Roboto"/>
                <a:cs typeface="Roboto"/>
                <a:sym typeface="Roboto"/>
              </a:rPr>
              <a:t>The children (i.e. </a:t>
            </a:r>
            <a:r>
              <a:rPr i="1" lang="en" sz="1300">
                <a:solidFill>
                  <a:srgbClr val="2E2F3E"/>
                </a:solidFill>
                <a:highlight>
                  <a:srgbClr val="FFFFFF"/>
                </a:highlight>
                <a:latin typeface="Roboto"/>
                <a:ea typeface="Roboto"/>
                <a:cs typeface="Roboto"/>
                <a:sym typeface="Roboto"/>
              </a:rPr>
              <a:t>direct</a:t>
            </a:r>
            <a:r>
              <a:rPr lang="en" sz="1300">
                <a:solidFill>
                  <a:srgbClr val="2E2F3E"/>
                </a:solidFill>
                <a:highlight>
                  <a:srgbClr val="FFFFFF"/>
                </a:highlight>
                <a:latin typeface="Roboto"/>
                <a:ea typeface="Roboto"/>
                <a:cs typeface="Roboto"/>
                <a:sym typeface="Roboto"/>
              </a:rPr>
              <a:t> descendants) of the grid container.</a:t>
            </a:r>
            <a:endParaRPr sz="1300">
              <a:solidFill>
                <a:srgbClr val="2E2F3E"/>
              </a:solidFill>
              <a:highlight>
                <a:srgbClr val="FFFFFF"/>
              </a:highlight>
              <a:latin typeface="Roboto"/>
              <a:ea typeface="Roboto"/>
              <a:cs typeface="Roboto"/>
              <a:sym typeface="Roboto"/>
            </a:endParaRPr>
          </a:p>
          <a:p>
            <a:pPr indent="0" lvl="0" marL="0" rtl="0" algn="l">
              <a:lnSpc>
                <a:spcPct val="105000"/>
              </a:lnSpc>
              <a:spcBef>
                <a:spcPts val="1800"/>
              </a:spcBef>
              <a:spcAft>
                <a:spcPts val="0"/>
              </a:spcAft>
              <a:buNone/>
            </a:pPr>
            <a:r>
              <a:rPr b="1" lang="en" sz="1100">
                <a:solidFill>
                  <a:srgbClr val="14151F"/>
                </a:solidFill>
                <a:highlight>
                  <a:srgbClr val="FFFFFF"/>
                </a:highlight>
              </a:rPr>
              <a:t>Grid Line</a:t>
            </a:r>
            <a:endParaRPr b="1" sz="1100">
              <a:solidFill>
                <a:srgbClr val="14151F"/>
              </a:solidFill>
              <a:highlight>
                <a:srgbClr val="FFFFFF"/>
              </a:highlight>
            </a:endParaRPr>
          </a:p>
          <a:p>
            <a:pPr indent="0" lvl="0" marL="0" rtl="0" algn="l">
              <a:spcBef>
                <a:spcPts val="200"/>
              </a:spcBef>
              <a:spcAft>
                <a:spcPts val="0"/>
              </a:spcAft>
              <a:buNone/>
            </a:pPr>
            <a:r>
              <a:rPr lang="en" sz="1300">
                <a:solidFill>
                  <a:srgbClr val="2E2F3E"/>
                </a:solidFill>
                <a:highlight>
                  <a:srgbClr val="FFFFFF"/>
                </a:highlight>
                <a:latin typeface="Roboto"/>
                <a:ea typeface="Roboto"/>
                <a:cs typeface="Roboto"/>
                <a:sym typeface="Roboto"/>
              </a:rPr>
              <a:t>The dividing lines that make up the structure of the grid. They can be either vertical (“column grid lines”) or horizontal (“row grid lines”) and reside on either side of a row or column.</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1600"/>
              </a:spcAft>
              <a:buNone/>
            </a:pPr>
            <a:r>
              <a:t/>
            </a:r>
            <a:endParaRPr/>
          </a:p>
        </p:txBody>
      </p:sp>
      <p:pic>
        <p:nvPicPr>
          <p:cNvPr id="201" name="Google Shape;201;p29"/>
          <p:cNvPicPr preferRelativeResize="0"/>
          <p:nvPr/>
        </p:nvPicPr>
        <p:blipFill>
          <a:blip r:embed="rId3">
            <a:alphaModFix/>
          </a:blip>
          <a:stretch>
            <a:fillRect/>
          </a:stretch>
        </p:blipFill>
        <p:spPr>
          <a:xfrm>
            <a:off x="1365671" y="3753900"/>
            <a:ext cx="1462975" cy="992975"/>
          </a:xfrm>
          <a:prstGeom prst="rect">
            <a:avLst/>
          </a:prstGeom>
          <a:noFill/>
          <a:ln>
            <a:noFill/>
          </a:ln>
        </p:spPr>
      </p:pic>
      <p:sp>
        <p:nvSpPr>
          <p:cNvPr id="202" name="Google Shape;202;p29"/>
          <p:cNvSpPr txBox="1"/>
          <p:nvPr/>
        </p:nvSpPr>
        <p:spPr>
          <a:xfrm>
            <a:off x="4564850" y="-1200"/>
            <a:ext cx="4307700" cy="5143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1100"/>
              <a:buFont typeface="Arial"/>
              <a:buNone/>
            </a:pPr>
            <a:r>
              <a:rPr b="1" lang="en" sz="1100">
                <a:solidFill>
                  <a:srgbClr val="14151F"/>
                </a:solidFill>
                <a:highlight>
                  <a:srgbClr val="FFFFFF"/>
                </a:highlight>
              </a:rPr>
              <a:t>Grid Cell</a:t>
            </a:r>
            <a:endParaRPr b="1" sz="1100">
              <a:solidFill>
                <a:srgbClr val="14151F"/>
              </a:solidFill>
              <a:highlight>
                <a:srgbClr val="FFFFFF"/>
              </a:highlight>
            </a:endParaRPr>
          </a:p>
          <a:p>
            <a:pPr indent="0" lvl="0" marL="0" rtl="0" algn="l">
              <a:lnSpc>
                <a:spcPct val="115000"/>
              </a:lnSpc>
              <a:spcBef>
                <a:spcPts val="20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The space between two adjacent row and two adjacent column grid lines. It’s a single “unit” of the grid. </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a:p>
            <a:pPr indent="0" lvl="0" marL="0" rtl="0" algn="l">
              <a:spcBef>
                <a:spcPts val="0"/>
              </a:spcBef>
              <a:spcAft>
                <a:spcPts val="0"/>
              </a:spcAft>
              <a:buNone/>
            </a:pPr>
            <a:r>
              <a:t/>
            </a:r>
            <a:endParaRPr/>
          </a:p>
          <a:p>
            <a:pPr indent="0" lvl="0" marL="0" rtl="0" algn="l">
              <a:lnSpc>
                <a:spcPct val="105000"/>
              </a:lnSpc>
              <a:spcBef>
                <a:spcPts val="1200"/>
              </a:spcBef>
              <a:spcAft>
                <a:spcPts val="0"/>
              </a:spcAft>
              <a:buClr>
                <a:schemeClr val="dk1"/>
              </a:buClr>
              <a:buSzPts val="1100"/>
              <a:buFont typeface="Arial"/>
              <a:buNone/>
            </a:pPr>
            <a:r>
              <a:rPr b="1" lang="en" sz="1100">
                <a:solidFill>
                  <a:srgbClr val="14151F"/>
                </a:solidFill>
                <a:highlight>
                  <a:srgbClr val="FFFFFF"/>
                </a:highlight>
              </a:rPr>
              <a:t>Grid Track</a:t>
            </a:r>
            <a:endParaRPr b="1" sz="1100">
              <a:solidFill>
                <a:srgbClr val="14151F"/>
              </a:solidFill>
              <a:highlight>
                <a:srgbClr val="FFFFFF"/>
              </a:highlight>
            </a:endParaRPr>
          </a:p>
          <a:p>
            <a:pPr indent="0" lvl="0" marL="0" rtl="0" algn="l">
              <a:lnSpc>
                <a:spcPct val="115000"/>
              </a:lnSpc>
              <a:spcBef>
                <a:spcPts val="20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The space between two adjacent grid lines. You can think of them like the columns or rows of the grid.</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a:p>
            <a:pPr indent="0" lvl="0" marL="0" rtl="0" algn="l">
              <a:spcBef>
                <a:spcPts val="0"/>
              </a:spcBef>
              <a:spcAft>
                <a:spcPts val="0"/>
              </a:spcAft>
              <a:buNone/>
            </a:pPr>
            <a:r>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Clr>
                <a:schemeClr val="dk1"/>
              </a:buClr>
              <a:buSzPts val="1100"/>
              <a:buFont typeface="Arial"/>
              <a:buNone/>
            </a:pPr>
            <a:r>
              <a:rPr b="1" lang="en" sz="1100">
                <a:solidFill>
                  <a:srgbClr val="14151F"/>
                </a:solidFill>
                <a:highlight>
                  <a:srgbClr val="FFFFFF"/>
                </a:highlight>
              </a:rPr>
              <a:t>Grid Area</a:t>
            </a:r>
            <a:endParaRPr b="1" sz="1100">
              <a:solidFill>
                <a:srgbClr val="14151F"/>
              </a:solidFill>
              <a:highlight>
                <a:srgbClr val="FFFFFF"/>
              </a:highlight>
            </a:endParaRPr>
          </a:p>
          <a:p>
            <a:pPr indent="0" lvl="0" marL="0" rtl="0" algn="l">
              <a:lnSpc>
                <a:spcPct val="115000"/>
              </a:lnSpc>
              <a:spcBef>
                <a:spcPts val="20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The total space surrounded by four grid lines. A grid area may be composed of any number of grid cells.</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pic>
        <p:nvPicPr>
          <p:cNvPr id="203" name="Google Shape;203;p29"/>
          <p:cNvPicPr preferRelativeResize="0"/>
          <p:nvPr/>
        </p:nvPicPr>
        <p:blipFill>
          <a:blip r:embed="rId4">
            <a:alphaModFix/>
          </a:blip>
          <a:stretch>
            <a:fillRect/>
          </a:stretch>
        </p:blipFill>
        <p:spPr>
          <a:xfrm>
            <a:off x="6900875" y="925125"/>
            <a:ext cx="1339125" cy="908900"/>
          </a:xfrm>
          <a:prstGeom prst="rect">
            <a:avLst/>
          </a:prstGeom>
          <a:noFill/>
          <a:ln>
            <a:noFill/>
          </a:ln>
        </p:spPr>
      </p:pic>
      <p:pic>
        <p:nvPicPr>
          <p:cNvPr id="204" name="Google Shape;204;p29"/>
          <p:cNvPicPr preferRelativeResize="0"/>
          <p:nvPr/>
        </p:nvPicPr>
        <p:blipFill>
          <a:blip r:embed="rId5">
            <a:alphaModFix/>
          </a:blip>
          <a:stretch>
            <a:fillRect/>
          </a:stretch>
        </p:blipFill>
        <p:spPr>
          <a:xfrm>
            <a:off x="6838950" y="2414654"/>
            <a:ext cx="1462975" cy="992971"/>
          </a:xfrm>
          <a:prstGeom prst="rect">
            <a:avLst/>
          </a:prstGeom>
          <a:noFill/>
          <a:ln>
            <a:noFill/>
          </a:ln>
        </p:spPr>
      </p:pic>
      <p:pic>
        <p:nvPicPr>
          <p:cNvPr id="205" name="Google Shape;205;p29"/>
          <p:cNvPicPr preferRelativeResize="0"/>
          <p:nvPr/>
        </p:nvPicPr>
        <p:blipFill>
          <a:blip r:embed="rId6">
            <a:alphaModFix/>
          </a:blip>
          <a:stretch>
            <a:fillRect/>
          </a:stretch>
        </p:blipFill>
        <p:spPr>
          <a:xfrm>
            <a:off x="6962795" y="4177442"/>
            <a:ext cx="1339125" cy="9089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54575" y="134275"/>
            <a:ext cx="358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a:t>
            </a:r>
            <a:endParaRPr/>
          </a:p>
        </p:txBody>
      </p:sp>
      <p:sp>
        <p:nvSpPr>
          <p:cNvPr id="211" name="Google Shape;211;p30"/>
          <p:cNvSpPr txBox="1"/>
          <p:nvPr>
            <p:ph idx="1" type="body"/>
          </p:nvPr>
        </p:nvSpPr>
        <p:spPr>
          <a:xfrm>
            <a:off x="311700" y="792950"/>
            <a:ext cx="40494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Defines the element as a grid container and establishes a new grid formatting context for its contents.</a:t>
            </a:r>
            <a:endParaRPr sz="1300">
              <a:solidFill>
                <a:srgbClr val="2E2F3E"/>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rPr lang="en" sz="1300">
                <a:solidFill>
                  <a:srgbClr val="2E2F3E"/>
                </a:solidFill>
                <a:highlight>
                  <a:srgbClr val="FFFFFF"/>
                </a:highlight>
                <a:latin typeface="Roboto"/>
                <a:ea typeface="Roboto"/>
                <a:cs typeface="Roboto"/>
                <a:sym typeface="Roboto"/>
              </a:rPr>
              <a:t>Values:</a:t>
            </a:r>
            <a:endParaRPr sz="1300">
              <a:solidFill>
                <a:srgbClr val="2E2F3E"/>
              </a:solidFill>
              <a:highlight>
                <a:srgbClr val="FFFFFF"/>
              </a:highlight>
              <a:latin typeface="Roboto"/>
              <a:ea typeface="Roboto"/>
              <a:cs typeface="Roboto"/>
              <a:sym typeface="Roboto"/>
            </a:endParaRPr>
          </a:p>
          <a:p>
            <a:pPr indent="-311150" lvl="0" marL="457200" rtl="0" algn="l">
              <a:spcBef>
                <a:spcPts val="1800"/>
              </a:spcBef>
              <a:spcAft>
                <a:spcPts val="0"/>
              </a:spcAft>
              <a:buClr>
                <a:srgbClr val="2E2F3E"/>
              </a:buClr>
              <a:buSzPts val="1300"/>
              <a:buFont typeface="Roboto"/>
              <a:buChar char="●"/>
            </a:pPr>
            <a:r>
              <a:rPr b="1" lang="en" sz="1300">
                <a:solidFill>
                  <a:srgbClr val="2E2F3E"/>
                </a:solidFill>
                <a:highlight>
                  <a:srgbClr val="FFFFFF"/>
                </a:highlight>
                <a:latin typeface="Roboto"/>
                <a:ea typeface="Roboto"/>
                <a:cs typeface="Roboto"/>
                <a:sym typeface="Roboto"/>
              </a:rPr>
              <a:t>grid</a:t>
            </a:r>
            <a:r>
              <a:rPr lang="en" sz="1300">
                <a:solidFill>
                  <a:srgbClr val="2E2F3E"/>
                </a:solidFill>
                <a:highlight>
                  <a:srgbClr val="FFFFFF"/>
                </a:highlight>
                <a:latin typeface="Roboto"/>
                <a:ea typeface="Roboto"/>
                <a:cs typeface="Roboto"/>
                <a:sym typeface="Roboto"/>
              </a:rPr>
              <a:t> – generates a block-level grid</a:t>
            </a:r>
            <a:endParaRPr sz="1300">
              <a:solidFill>
                <a:srgbClr val="2E2F3E"/>
              </a:solidFill>
              <a:highlight>
                <a:srgbClr val="FFFFFF"/>
              </a:highlight>
              <a:latin typeface="Roboto"/>
              <a:ea typeface="Roboto"/>
              <a:cs typeface="Roboto"/>
              <a:sym typeface="Roboto"/>
            </a:endParaRPr>
          </a:p>
          <a:p>
            <a:pPr indent="-311150" lvl="0" marL="457200" rtl="0" algn="l">
              <a:spcBef>
                <a:spcPts val="0"/>
              </a:spcBef>
              <a:spcAft>
                <a:spcPts val="0"/>
              </a:spcAft>
              <a:buClr>
                <a:srgbClr val="2E2F3E"/>
              </a:buClr>
              <a:buSzPts val="1300"/>
              <a:buFont typeface="Roboto"/>
              <a:buChar char="●"/>
            </a:pPr>
            <a:r>
              <a:rPr b="1" lang="en" sz="1300">
                <a:solidFill>
                  <a:srgbClr val="2E2F3E"/>
                </a:solidFill>
                <a:highlight>
                  <a:srgbClr val="FFFFFF"/>
                </a:highlight>
                <a:latin typeface="Roboto"/>
                <a:ea typeface="Roboto"/>
                <a:cs typeface="Roboto"/>
                <a:sym typeface="Roboto"/>
              </a:rPr>
              <a:t>inline-grid</a:t>
            </a:r>
            <a:r>
              <a:rPr lang="en" sz="1300">
                <a:solidFill>
                  <a:srgbClr val="2E2F3E"/>
                </a:solidFill>
                <a:highlight>
                  <a:srgbClr val="FFFFFF"/>
                </a:highlight>
                <a:latin typeface="Roboto"/>
                <a:ea typeface="Roboto"/>
                <a:cs typeface="Roboto"/>
                <a:sym typeface="Roboto"/>
              </a:rPr>
              <a:t> – generates an inline-level grid</a:t>
            </a:r>
            <a:endParaRPr sz="1300">
              <a:solidFill>
                <a:srgbClr val="2E2F3E"/>
              </a:solidFill>
              <a:highlight>
                <a:srgbClr val="FFFFFF"/>
              </a:highlight>
              <a:latin typeface="Roboto"/>
              <a:ea typeface="Roboto"/>
              <a:cs typeface="Roboto"/>
              <a:sym typeface="Roboto"/>
            </a:endParaRPr>
          </a:p>
          <a:p>
            <a:pPr indent="0" lvl="0" marL="0" rtl="0" algn="l">
              <a:spcBef>
                <a:spcPts val="2200"/>
              </a:spcBef>
              <a:spcAft>
                <a:spcPts val="1600"/>
              </a:spcAft>
              <a:buNone/>
            </a:pPr>
            <a:r>
              <a:t/>
            </a:r>
            <a:endParaRPr/>
          </a:p>
        </p:txBody>
      </p:sp>
      <p:sp>
        <p:nvSpPr>
          <p:cNvPr id="212" name="Google Shape;212;p30"/>
          <p:cNvSpPr txBox="1"/>
          <p:nvPr/>
        </p:nvSpPr>
        <p:spPr>
          <a:xfrm>
            <a:off x="439325" y="3118250"/>
            <a:ext cx="3504000" cy="878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latin typeface="Courier New"/>
                <a:ea typeface="Courier New"/>
                <a:cs typeface="Courier New"/>
                <a:sym typeface="Courier New"/>
              </a:rPr>
              <a:t>.container {</a:t>
            </a:r>
            <a:endParaRPr>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highlight>
                  <a:srgbClr val="000000"/>
                </a:highlight>
                <a:latin typeface="Courier New"/>
                <a:ea typeface="Courier New"/>
                <a:cs typeface="Courier New"/>
                <a:sym typeface="Courier New"/>
              </a:rPr>
              <a:t>  display: grid | inline-grid;</a:t>
            </a:r>
            <a:endParaRPr>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highlight>
                  <a:srgbClr val="000000"/>
                </a:highlight>
                <a:latin typeface="Courier New"/>
                <a:ea typeface="Courier New"/>
                <a:cs typeface="Courier New"/>
                <a:sym typeface="Courier New"/>
              </a:rPr>
              <a:t>}</a:t>
            </a:r>
            <a:endParaRPr sz="1600">
              <a:solidFill>
                <a:srgbClr val="FFFFFF"/>
              </a:solidFill>
              <a:highlight>
                <a:srgbClr val="000000"/>
              </a:highlight>
            </a:endParaRPr>
          </a:p>
        </p:txBody>
      </p:sp>
      <p:sp>
        <p:nvSpPr>
          <p:cNvPr id="213" name="Google Shape;213;p30"/>
          <p:cNvSpPr txBox="1"/>
          <p:nvPr/>
        </p:nvSpPr>
        <p:spPr>
          <a:xfrm>
            <a:off x="4404125" y="857250"/>
            <a:ext cx="4371900" cy="19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E2F3E"/>
                </a:solidFill>
                <a:highlight>
                  <a:srgbClr val="FFFFFF"/>
                </a:highlight>
                <a:latin typeface="Roboto"/>
                <a:ea typeface="Roboto"/>
                <a:cs typeface="Roboto"/>
                <a:sym typeface="Roboto"/>
              </a:rPr>
              <a:t>Defines the columns of the grid with a space-separated list of values. The values represent the track size, and the space between them represents the grid line</a:t>
            </a:r>
            <a:endParaRPr/>
          </a:p>
        </p:txBody>
      </p:sp>
      <p:sp>
        <p:nvSpPr>
          <p:cNvPr id="214" name="Google Shape;214;p30"/>
          <p:cNvSpPr txBox="1"/>
          <p:nvPr>
            <p:ph type="title"/>
          </p:nvPr>
        </p:nvSpPr>
        <p:spPr>
          <a:xfrm>
            <a:off x="4503900" y="134275"/>
            <a:ext cx="399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grid-template-columns</a:t>
            </a:r>
            <a:endParaRPr/>
          </a:p>
        </p:txBody>
      </p:sp>
      <p:sp>
        <p:nvSpPr>
          <p:cNvPr id="215" name="Google Shape;215;p30"/>
          <p:cNvSpPr txBox="1"/>
          <p:nvPr/>
        </p:nvSpPr>
        <p:spPr>
          <a:xfrm>
            <a:off x="4672025" y="1939525"/>
            <a:ext cx="3993600" cy="514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a:solidFill>
                  <a:srgbClr val="FFFFFF"/>
                </a:solidFill>
                <a:highlight>
                  <a:srgbClr val="1E1E1E"/>
                </a:highlight>
                <a:latin typeface="Courier New"/>
                <a:ea typeface="Courier New"/>
                <a:cs typeface="Courier New"/>
                <a:sym typeface="Courier New"/>
              </a:rPr>
              <a:t>grid-template-columns: 4fr 1fr 2fr;</a:t>
            </a:r>
            <a:endParaRPr>
              <a:solidFill>
                <a:srgbClr val="FFFFFF"/>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16" name="Google Shape;216;p30"/>
          <p:cNvSpPr txBox="1"/>
          <p:nvPr/>
        </p:nvSpPr>
        <p:spPr>
          <a:xfrm>
            <a:off x="4644125" y="2839650"/>
            <a:ext cx="4049400" cy="16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E2F3E"/>
                </a:solidFill>
                <a:highlight>
                  <a:srgbClr val="FFFFFF"/>
                </a:highlight>
                <a:latin typeface="Roboto"/>
                <a:ea typeface="Roboto"/>
                <a:cs typeface="Roboto"/>
                <a:sym typeface="Roboto"/>
              </a:rPr>
              <a:t>Columns can be a length, a percentage, or a fraction of the free space in the grid (using the </a:t>
            </a:r>
            <a:r>
              <a:rPr lang="en" sz="1300">
                <a:highlight>
                  <a:srgbClr val="FFF6EA"/>
                </a:highlight>
                <a:uFill>
                  <a:noFill/>
                </a:uFill>
                <a:latin typeface="Courier New"/>
                <a:ea typeface="Courier New"/>
                <a:cs typeface="Courier New"/>
                <a:sym typeface="Courier New"/>
                <a:hlinkClick r:id="rId3"/>
              </a:rPr>
              <a:t>fr</a:t>
            </a:r>
            <a:r>
              <a:rPr lang="en" sz="1300">
                <a:solidFill>
                  <a:srgbClr val="2E2F3E"/>
                </a:solidFill>
                <a:highlight>
                  <a:srgbClr val="FFFFFF"/>
                </a:highlight>
                <a:latin typeface="Roboto"/>
                <a:ea typeface="Roboto"/>
                <a:cs typeface="Roboto"/>
                <a:sym typeface="Roboto"/>
              </a:rPr>
              <a:t> unit)</a:t>
            </a:r>
            <a:endParaRPr sz="1300">
              <a:solidFill>
                <a:srgbClr val="2E2F3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E2F3E"/>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2E2F3E"/>
                </a:solidFill>
                <a:highlight>
                  <a:srgbClr val="FFFFFF"/>
                </a:highlight>
                <a:latin typeface="Roboto"/>
                <a:ea typeface="Roboto"/>
                <a:cs typeface="Roboto"/>
                <a:sym typeface="Roboto"/>
              </a:rPr>
              <a:t>Fractional Units ( fr ) is the preferred unit to allow the grid to correctly adjust for different display sizes.</a:t>
            </a:r>
            <a:endParaRPr sz="1300">
              <a:solidFill>
                <a:srgbClr val="2E2F3E"/>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177125"/>
            <a:ext cx="412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grid-template-areas</a:t>
            </a:r>
            <a:endParaRPr/>
          </a:p>
        </p:txBody>
      </p:sp>
      <p:sp>
        <p:nvSpPr>
          <p:cNvPr id="222" name="Google Shape;222;p31"/>
          <p:cNvSpPr txBox="1"/>
          <p:nvPr>
            <p:ph idx="1" type="body"/>
          </p:nvPr>
        </p:nvSpPr>
        <p:spPr>
          <a:xfrm>
            <a:off x="311700" y="846525"/>
            <a:ext cx="4124700" cy="40290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sz="1250">
                <a:solidFill>
                  <a:srgbClr val="172B4D"/>
                </a:solidFill>
                <a:latin typeface="Roboto"/>
                <a:ea typeface="Roboto"/>
                <a:cs typeface="Roboto"/>
                <a:sym typeface="Roboto"/>
              </a:rPr>
              <a:t>Grid template areas is where a developer can set up names for different sections of the defined grid. </a:t>
            </a:r>
            <a:r>
              <a:rPr lang="en" sz="1100">
                <a:solidFill>
                  <a:srgbClr val="172B4D"/>
                </a:solidFill>
                <a:highlight>
                  <a:srgbClr val="F4F5F7"/>
                </a:highlight>
                <a:latin typeface="Roboto Mono"/>
                <a:ea typeface="Roboto Mono"/>
                <a:cs typeface="Roboto Mono"/>
                <a:sym typeface="Roboto Mono"/>
              </a:rPr>
              <a:t>grid-template-areas</a:t>
            </a:r>
            <a:r>
              <a:rPr lang="en" sz="1250">
                <a:solidFill>
                  <a:srgbClr val="172B4D"/>
                </a:solidFill>
                <a:latin typeface="Roboto"/>
                <a:ea typeface="Roboto"/>
                <a:cs typeface="Roboto"/>
                <a:sym typeface="Roboto"/>
              </a:rPr>
              <a:t> is defined as a series of strings. Each string will have as many sections as there are columns defined and there will be a row created for each string in the sequence.</a:t>
            </a:r>
            <a:endParaRPr sz="1250">
              <a:solidFill>
                <a:srgbClr val="172B4D"/>
              </a:solidFill>
              <a:latin typeface="Roboto"/>
              <a:ea typeface="Roboto"/>
              <a:cs typeface="Roboto"/>
              <a:sym typeface="Roboto"/>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900"/>
              </a:spcBef>
              <a:spcAft>
                <a:spcPts val="0"/>
              </a:spcAft>
              <a:buClr>
                <a:schemeClr val="dk1"/>
              </a:buClr>
              <a:buSzPts val="1100"/>
              <a:buFont typeface="Arial"/>
              <a:buNone/>
            </a:pPr>
            <a:r>
              <a:t/>
            </a:r>
            <a:endParaRPr sz="1050">
              <a:solidFill>
                <a:srgbClr val="172B4D"/>
              </a:solidFill>
              <a:latin typeface="Roboto"/>
              <a:ea typeface="Roboto"/>
              <a:cs typeface="Roboto"/>
              <a:sym typeface="Roboto"/>
            </a:endParaRPr>
          </a:p>
        </p:txBody>
      </p:sp>
      <p:sp>
        <p:nvSpPr>
          <p:cNvPr id="223" name="Google Shape;223;p31"/>
          <p:cNvSpPr txBox="1"/>
          <p:nvPr/>
        </p:nvSpPr>
        <p:spPr>
          <a:xfrm>
            <a:off x="429550" y="2737750"/>
            <a:ext cx="3686100" cy="1339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350">
                <a:solidFill>
                  <a:srgbClr val="FFFFFF"/>
                </a:solidFill>
                <a:latin typeface="Courier New"/>
                <a:ea typeface="Courier New"/>
                <a:cs typeface="Courier New"/>
                <a:sym typeface="Courier New"/>
              </a:rPr>
              <a:t>   grid-template-areas:</a:t>
            </a:r>
            <a:endParaRPr sz="13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latin typeface="Courier New"/>
                <a:ea typeface="Courier New"/>
                <a:cs typeface="Courier New"/>
                <a:sym typeface="Courier New"/>
              </a:rPr>
              <a:t>     "header    header header"</a:t>
            </a:r>
            <a:endParaRPr sz="13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latin typeface="Courier New"/>
                <a:ea typeface="Courier New"/>
                <a:cs typeface="Courier New"/>
                <a:sym typeface="Courier New"/>
              </a:rPr>
              <a:t>     "main      .      sidebar"</a:t>
            </a:r>
            <a:endParaRPr sz="13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latin typeface="Courier New"/>
                <a:ea typeface="Courier New"/>
                <a:cs typeface="Courier New"/>
                <a:sym typeface="Courier New"/>
              </a:rPr>
              <a:t>     "footer footer copyright";</a:t>
            </a:r>
            <a:endParaRPr sz="1700">
              <a:solidFill>
                <a:srgbClr val="FFFFFF"/>
              </a:solidFill>
            </a:endParaRPr>
          </a:p>
        </p:txBody>
      </p:sp>
      <p:sp>
        <p:nvSpPr>
          <p:cNvPr id="224" name="Google Shape;224;p31"/>
          <p:cNvSpPr txBox="1"/>
          <p:nvPr>
            <p:ph type="title"/>
          </p:nvPr>
        </p:nvSpPr>
        <p:spPr>
          <a:xfrm>
            <a:off x="4739650" y="177125"/>
            <a:ext cx="412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grid-area</a:t>
            </a:r>
            <a:endParaRPr/>
          </a:p>
        </p:txBody>
      </p:sp>
      <p:sp>
        <p:nvSpPr>
          <p:cNvPr id="225" name="Google Shape;225;p31"/>
          <p:cNvSpPr txBox="1"/>
          <p:nvPr/>
        </p:nvSpPr>
        <p:spPr>
          <a:xfrm>
            <a:off x="4779175" y="932250"/>
            <a:ext cx="4085100" cy="3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Grid Areas are applied to the Grid Items and identify the area of the grid the element should be displayed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6" name="Google Shape;226;p31"/>
          <p:cNvSpPr txBox="1"/>
          <p:nvPr/>
        </p:nvSpPr>
        <p:spPr>
          <a:xfrm>
            <a:off x="5100650" y="1821650"/>
            <a:ext cx="2882400" cy="280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urier New"/>
                <a:ea typeface="Courier New"/>
                <a:cs typeface="Courier New"/>
                <a:sym typeface="Courier New"/>
              </a:rPr>
              <a:t> </a:t>
            </a:r>
            <a:r>
              <a:rPr lang="en" sz="1350">
                <a:solidFill>
                  <a:srgbClr val="FFFFFF"/>
                </a:solidFill>
                <a:highlight>
                  <a:srgbClr val="1E1E1E"/>
                </a:highlight>
                <a:latin typeface="Courier New"/>
                <a:ea typeface="Courier New"/>
                <a:cs typeface="Courier New"/>
                <a:sym typeface="Courier New"/>
              </a:rPr>
              <a:t>div.header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highlight>
                  <a:srgbClr val="1E1E1E"/>
                </a:highlight>
                <a:latin typeface="Courier New"/>
                <a:ea typeface="Courier New"/>
                <a:cs typeface="Courier New"/>
                <a:sym typeface="Courier New"/>
              </a:rPr>
              <a:t>   grid-area: header;</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highlight>
                  <a:srgbClr val="1E1E1E"/>
                </a:highlight>
                <a:latin typeface="Courier New"/>
                <a:ea typeface="Courier New"/>
                <a:cs typeface="Courier New"/>
                <a:sym typeface="Courier New"/>
              </a:rPr>
              <a:t>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highlight>
                  <a:srgbClr val="1E1E1E"/>
                </a:highlight>
                <a:latin typeface="Courier New"/>
                <a:ea typeface="Courier New"/>
                <a:cs typeface="Courier New"/>
                <a:sym typeface="Courier New"/>
              </a:rPr>
              <a:t> div.main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highlight>
                  <a:srgbClr val="1E1E1E"/>
                </a:highlight>
                <a:latin typeface="Courier New"/>
                <a:ea typeface="Courier New"/>
                <a:cs typeface="Courier New"/>
                <a:sym typeface="Courier New"/>
              </a:rPr>
              <a:t>   grid-area: main;</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FFFFFF"/>
                </a:solidFill>
                <a:highlight>
                  <a:srgbClr val="1E1E1E"/>
                </a:highlight>
                <a:latin typeface="Courier New"/>
                <a:ea typeface="Courier New"/>
                <a:cs typeface="Courier New"/>
                <a:sym typeface="Courier New"/>
              </a:rPr>
              <a:t>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FFFFFF"/>
                </a:solidFill>
                <a:highlight>
                  <a:srgbClr val="1E1E1E"/>
                </a:highlight>
                <a:latin typeface="Courier New"/>
                <a:ea typeface="Courier New"/>
                <a:cs typeface="Courier New"/>
                <a:sym typeface="Courier New"/>
              </a:rPr>
              <a:t> div.sidebar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FFFFFF"/>
                </a:solidFill>
                <a:highlight>
                  <a:srgbClr val="1E1E1E"/>
                </a:highlight>
                <a:latin typeface="Courier New"/>
                <a:ea typeface="Courier New"/>
                <a:cs typeface="Courier New"/>
                <a:sym typeface="Courier New"/>
              </a:rPr>
              <a:t>   grid-area: sidebar;</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50">
                <a:solidFill>
                  <a:srgbClr val="FFFFFF"/>
                </a:solidFill>
                <a:highlight>
                  <a:srgbClr val="1E1E1E"/>
                </a:highlight>
                <a:latin typeface="Courier New"/>
                <a:ea typeface="Courier New"/>
                <a:cs typeface="Courier New"/>
                <a:sym typeface="Courier New"/>
              </a:rPr>
              <a:t> }</a:t>
            </a:r>
            <a:endParaRPr sz="13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PULSE SURVEY</a:t>
            </a:r>
            <a:endParaRPr sz="4800">
              <a:solidFill>
                <a:srgbClr val="434343"/>
              </a:solidFill>
              <a:latin typeface="Proxima Nova"/>
              <a:ea typeface="Proxima Nova"/>
              <a:cs typeface="Proxima Nova"/>
              <a:sym typeface="Proxima Nova"/>
            </a:endParaRPr>
          </a:p>
        </p:txBody>
      </p:sp>
      <p:pic>
        <p:nvPicPr>
          <p:cNvPr descr="tagline.png" id="65" name="Google Shape;65;p14"/>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idx="1" type="body"/>
          </p:nvPr>
        </p:nvSpPr>
        <p:spPr>
          <a:xfrm>
            <a:off x="311700" y="1152475"/>
            <a:ext cx="3557400" cy="2422200"/>
          </a:xfrm>
          <a:prstGeom prst="rect">
            <a:avLst/>
          </a:prstGeom>
        </p:spPr>
        <p:txBody>
          <a:bodyPr anchorCtr="0" anchor="t" bIns="91425" lIns="91425" spcFirstLastPara="1" rIns="91425" wrap="square" tIns="91425">
            <a:noAutofit/>
          </a:bodyPr>
          <a:lstStyle/>
          <a:p>
            <a:pPr indent="-341153" lvl="0" marL="457200" rtl="0" algn="l">
              <a:lnSpc>
                <a:spcPct val="150000"/>
              </a:lnSpc>
              <a:spcBef>
                <a:spcPts val="0"/>
              </a:spcBef>
              <a:spcAft>
                <a:spcPts val="0"/>
              </a:spcAft>
              <a:buSzPts val="1773"/>
              <a:buAutoNum type="arabicPeriod"/>
            </a:pPr>
            <a:r>
              <a:rPr lang="en" sz="1772"/>
              <a:t>Go to file explorer</a:t>
            </a:r>
            <a:endParaRPr sz="1772"/>
          </a:p>
          <a:p>
            <a:pPr indent="-341153" lvl="0" marL="457200" rtl="0" algn="l">
              <a:lnSpc>
                <a:spcPct val="150000"/>
              </a:lnSpc>
              <a:spcBef>
                <a:spcPts val="0"/>
              </a:spcBef>
              <a:spcAft>
                <a:spcPts val="0"/>
              </a:spcAft>
              <a:buSzPts val="1773"/>
              <a:buAutoNum type="arabicPeriod"/>
            </a:pPr>
            <a:r>
              <a:rPr lang="en" sz="1772"/>
              <a:t>Navigate to the lecture-student</a:t>
            </a:r>
            <a:endParaRPr sz="1772"/>
          </a:p>
          <a:p>
            <a:pPr indent="-341153" lvl="0" marL="457200" rtl="0" algn="l">
              <a:lnSpc>
                <a:spcPct val="150000"/>
              </a:lnSpc>
              <a:spcBef>
                <a:spcPts val="0"/>
              </a:spcBef>
              <a:spcAft>
                <a:spcPts val="0"/>
              </a:spcAft>
              <a:buSzPts val="1773"/>
              <a:buAutoNum type="arabicPeriod"/>
            </a:pPr>
            <a:r>
              <a:rPr lang="en" sz="1772"/>
              <a:t>Right click lecture-student folder</a:t>
            </a:r>
            <a:endParaRPr sz="1772"/>
          </a:p>
          <a:p>
            <a:pPr indent="-341153" lvl="0" marL="457200" rtl="0" algn="l">
              <a:lnSpc>
                <a:spcPct val="150000"/>
              </a:lnSpc>
              <a:spcBef>
                <a:spcPts val="0"/>
              </a:spcBef>
              <a:spcAft>
                <a:spcPts val="0"/>
              </a:spcAft>
              <a:buSzPts val="1773"/>
              <a:buAutoNum type="arabicPeriod"/>
            </a:pPr>
            <a:r>
              <a:rPr lang="en" sz="1772"/>
              <a:t>Select Open with Visual Studio Code</a:t>
            </a:r>
            <a:endParaRPr sz="1772"/>
          </a:p>
        </p:txBody>
      </p:sp>
      <p:sp>
        <p:nvSpPr>
          <p:cNvPr id="232" name="Google Shape;232;p32"/>
          <p:cNvSpPr txBox="1"/>
          <p:nvPr>
            <p:ph type="title"/>
          </p:nvPr>
        </p:nvSpPr>
        <p:spPr>
          <a:xfrm>
            <a:off x="0" y="86425"/>
            <a:ext cx="9144000" cy="572700"/>
          </a:xfrm>
          <a:prstGeom prst="rect">
            <a:avLst/>
          </a:prstGeom>
          <a:solidFill>
            <a:srgbClr val="00B6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Let’s head to the code</a:t>
            </a:r>
            <a:endParaRPr>
              <a:solidFill>
                <a:schemeClr val="lt2"/>
              </a:solidFill>
            </a:endParaRPr>
          </a:p>
        </p:txBody>
      </p:sp>
      <p:pic>
        <p:nvPicPr>
          <p:cNvPr id="233" name="Google Shape;233;p32"/>
          <p:cNvPicPr preferRelativeResize="0"/>
          <p:nvPr/>
        </p:nvPicPr>
        <p:blipFill>
          <a:blip r:embed="rId3">
            <a:alphaModFix/>
          </a:blip>
          <a:stretch>
            <a:fillRect/>
          </a:stretch>
        </p:blipFill>
        <p:spPr>
          <a:xfrm>
            <a:off x="4021500" y="2116900"/>
            <a:ext cx="4566484" cy="2624450"/>
          </a:xfrm>
          <a:prstGeom prst="rect">
            <a:avLst/>
          </a:prstGeom>
          <a:noFill/>
          <a:ln>
            <a:noFill/>
          </a:ln>
        </p:spPr>
      </p:pic>
      <p:pic>
        <p:nvPicPr>
          <p:cNvPr id="234" name="Google Shape;234;p32"/>
          <p:cNvPicPr preferRelativeResize="0"/>
          <p:nvPr/>
        </p:nvPicPr>
        <p:blipFill>
          <a:blip r:embed="rId4">
            <a:alphaModFix/>
          </a:blip>
          <a:stretch>
            <a:fillRect/>
          </a:stretch>
        </p:blipFill>
        <p:spPr>
          <a:xfrm>
            <a:off x="3456775" y="1141570"/>
            <a:ext cx="5131199" cy="670050"/>
          </a:xfrm>
          <a:prstGeom prst="rect">
            <a:avLst/>
          </a:prstGeom>
          <a:noFill/>
          <a:ln>
            <a:noFill/>
          </a:ln>
        </p:spPr>
      </p:pic>
      <p:sp>
        <p:nvSpPr>
          <p:cNvPr id="235" name="Google Shape;235;p32"/>
          <p:cNvSpPr txBox="1"/>
          <p:nvPr/>
        </p:nvSpPr>
        <p:spPr>
          <a:xfrm>
            <a:off x="4687875" y="2151575"/>
            <a:ext cx="12456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03_CSS_Grid_Flexbox</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nvSpPr>
        <p:spPr>
          <a:xfrm>
            <a:off x="511975" y="2962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41" name="Google Shape;241;p33"/>
          <p:cNvSpPr txBox="1"/>
          <p:nvPr/>
        </p:nvSpPr>
        <p:spPr>
          <a:xfrm>
            <a:off x="1372425" y="296200"/>
            <a:ext cx="26886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42" name="Google Shape;242;p33"/>
          <p:cNvSpPr txBox="1"/>
          <p:nvPr/>
        </p:nvSpPr>
        <p:spPr>
          <a:xfrm>
            <a:off x="4348325" y="2962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43" name="Google Shape;243;p33"/>
          <p:cNvSpPr txBox="1"/>
          <p:nvPr/>
        </p:nvSpPr>
        <p:spPr>
          <a:xfrm>
            <a:off x="381825" y="948350"/>
            <a:ext cx="8094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menu-nav</a:t>
            </a:r>
            <a:endParaRPr>
              <a:latin typeface="Caveat"/>
              <a:ea typeface="Caveat"/>
              <a:cs typeface="Caveat"/>
              <a:sym typeface="Caveat"/>
            </a:endParaRPr>
          </a:p>
        </p:txBody>
      </p:sp>
      <p:sp>
        <p:nvSpPr>
          <p:cNvPr id="244" name="Google Shape;244;p33"/>
          <p:cNvSpPr txBox="1"/>
          <p:nvPr/>
        </p:nvSpPr>
        <p:spPr>
          <a:xfrm>
            <a:off x="1372425" y="948350"/>
            <a:ext cx="26886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main</a:t>
            </a:r>
            <a:endParaRPr>
              <a:latin typeface="Caveat"/>
              <a:ea typeface="Caveat"/>
              <a:cs typeface="Caveat"/>
              <a:sym typeface="Caveat"/>
            </a:endParaRPr>
          </a:p>
        </p:txBody>
      </p:sp>
      <p:sp>
        <p:nvSpPr>
          <p:cNvPr id="245" name="Google Shape;245;p33"/>
          <p:cNvSpPr txBox="1"/>
          <p:nvPr/>
        </p:nvSpPr>
        <p:spPr>
          <a:xfrm>
            <a:off x="4344225" y="948350"/>
            <a:ext cx="8094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upcoming-events</a:t>
            </a:r>
            <a:endParaRPr>
              <a:latin typeface="Caveat"/>
              <a:ea typeface="Caveat"/>
              <a:cs typeface="Caveat"/>
              <a:sym typeface="Caveat"/>
            </a:endParaRPr>
          </a:p>
        </p:txBody>
      </p:sp>
      <p:sp>
        <p:nvSpPr>
          <p:cNvPr id="246" name="Google Shape;246;p33"/>
          <p:cNvSpPr txBox="1"/>
          <p:nvPr/>
        </p:nvSpPr>
        <p:spPr>
          <a:xfrm>
            <a:off x="435775" y="47920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sp>
        <p:nvSpPr>
          <p:cNvPr id="247" name="Google Shape;247;p33"/>
          <p:cNvSpPr txBox="1"/>
          <p:nvPr/>
        </p:nvSpPr>
        <p:spPr>
          <a:xfrm>
            <a:off x="1372425" y="4792000"/>
            <a:ext cx="26886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sp>
        <p:nvSpPr>
          <p:cNvPr id="248" name="Google Shape;248;p33"/>
          <p:cNvSpPr txBox="1"/>
          <p:nvPr/>
        </p:nvSpPr>
        <p:spPr>
          <a:xfrm>
            <a:off x="4348325" y="47920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pic>
        <p:nvPicPr>
          <p:cNvPr id="249" name="Google Shape;249;p33"/>
          <p:cNvPicPr preferRelativeResize="0"/>
          <p:nvPr/>
        </p:nvPicPr>
        <p:blipFill>
          <a:blip r:embed="rId3">
            <a:alphaModFix/>
          </a:blip>
          <a:stretch>
            <a:fillRect/>
          </a:stretch>
        </p:blipFill>
        <p:spPr>
          <a:xfrm>
            <a:off x="5312425" y="296200"/>
            <a:ext cx="3685576" cy="30112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5329246" y="152400"/>
            <a:ext cx="2879122" cy="4838700"/>
          </a:xfrm>
          <a:prstGeom prst="rect">
            <a:avLst/>
          </a:prstGeom>
          <a:noFill/>
          <a:ln>
            <a:noFill/>
          </a:ln>
        </p:spPr>
      </p:pic>
      <p:grpSp>
        <p:nvGrpSpPr>
          <p:cNvPr id="255" name="Google Shape;255;p34"/>
          <p:cNvGrpSpPr/>
          <p:nvPr/>
        </p:nvGrpSpPr>
        <p:grpSpPr>
          <a:xfrm>
            <a:off x="381825" y="152400"/>
            <a:ext cx="4771800" cy="4966000"/>
            <a:chOff x="381825" y="152400"/>
            <a:chExt cx="4771800" cy="4966000"/>
          </a:xfrm>
        </p:grpSpPr>
        <p:pic>
          <p:nvPicPr>
            <p:cNvPr id="256" name="Google Shape;256;p34"/>
            <p:cNvPicPr preferRelativeResize="0"/>
            <p:nvPr/>
          </p:nvPicPr>
          <p:blipFill>
            <a:blip r:embed="rId4">
              <a:alphaModFix/>
            </a:blip>
            <a:stretch>
              <a:fillRect/>
            </a:stretch>
          </p:blipFill>
          <p:spPr>
            <a:xfrm>
              <a:off x="609600" y="152400"/>
              <a:ext cx="4262446" cy="4838700"/>
            </a:xfrm>
            <a:prstGeom prst="rect">
              <a:avLst/>
            </a:prstGeom>
            <a:noFill/>
            <a:ln>
              <a:noFill/>
            </a:ln>
          </p:spPr>
        </p:pic>
        <p:sp>
          <p:nvSpPr>
            <p:cNvPr id="257" name="Google Shape;257;p34"/>
            <p:cNvSpPr txBox="1"/>
            <p:nvPr/>
          </p:nvSpPr>
          <p:spPr>
            <a:xfrm>
              <a:off x="511975" y="2962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58" name="Google Shape;258;p34"/>
            <p:cNvSpPr txBox="1"/>
            <p:nvPr/>
          </p:nvSpPr>
          <p:spPr>
            <a:xfrm>
              <a:off x="1372425" y="296200"/>
              <a:ext cx="26886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59" name="Google Shape;259;p34"/>
            <p:cNvSpPr txBox="1"/>
            <p:nvPr/>
          </p:nvSpPr>
          <p:spPr>
            <a:xfrm>
              <a:off x="4348325" y="2962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header</a:t>
              </a:r>
              <a:endParaRPr>
                <a:latin typeface="Caveat"/>
                <a:ea typeface="Caveat"/>
                <a:cs typeface="Caveat"/>
                <a:sym typeface="Caveat"/>
              </a:endParaRPr>
            </a:p>
          </p:txBody>
        </p:sp>
        <p:sp>
          <p:nvSpPr>
            <p:cNvPr id="260" name="Google Shape;260;p34"/>
            <p:cNvSpPr txBox="1"/>
            <p:nvPr/>
          </p:nvSpPr>
          <p:spPr>
            <a:xfrm>
              <a:off x="381825" y="948350"/>
              <a:ext cx="8094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menu-nav</a:t>
              </a:r>
              <a:endParaRPr>
                <a:latin typeface="Caveat"/>
                <a:ea typeface="Caveat"/>
                <a:cs typeface="Caveat"/>
                <a:sym typeface="Caveat"/>
              </a:endParaRPr>
            </a:p>
          </p:txBody>
        </p:sp>
        <p:sp>
          <p:nvSpPr>
            <p:cNvPr id="261" name="Google Shape;261;p34"/>
            <p:cNvSpPr txBox="1"/>
            <p:nvPr/>
          </p:nvSpPr>
          <p:spPr>
            <a:xfrm>
              <a:off x="1372425" y="948350"/>
              <a:ext cx="26886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main</a:t>
              </a:r>
              <a:endParaRPr>
                <a:latin typeface="Caveat"/>
                <a:ea typeface="Caveat"/>
                <a:cs typeface="Caveat"/>
                <a:sym typeface="Caveat"/>
              </a:endParaRPr>
            </a:p>
          </p:txBody>
        </p:sp>
        <p:sp>
          <p:nvSpPr>
            <p:cNvPr id="262" name="Google Shape;262;p34"/>
            <p:cNvSpPr txBox="1"/>
            <p:nvPr/>
          </p:nvSpPr>
          <p:spPr>
            <a:xfrm>
              <a:off x="4344225" y="948350"/>
              <a:ext cx="809400" cy="35562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upcoming-events</a:t>
              </a:r>
              <a:endParaRPr>
                <a:latin typeface="Caveat"/>
                <a:ea typeface="Caveat"/>
                <a:cs typeface="Caveat"/>
                <a:sym typeface="Caveat"/>
              </a:endParaRPr>
            </a:p>
          </p:txBody>
        </p:sp>
        <p:sp>
          <p:nvSpPr>
            <p:cNvPr id="263" name="Google Shape;263;p34"/>
            <p:cNvSpPr txBox="1"/>
            <p:nvPr/>
          </p:nvSpPr>
          <p:spPr>
            <a:xfrm>
              <a:off x="435775" y="47920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sp>
          <p:nvSpPr>
            <p:cNvPr id="264" name="Google Shape;264;p34"/>
            <p:cNvSpPr txBox="1"/>
            <p:nvPr/>
          </p:nvSpPr>
          <p:spPr>
            <a:xfrm>
              <a:off x="1372425" y="4792000"/>
              <a:ext cx="26886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sp>
          <p:nvSpPr>
            <p:cNvPr id="265" name="Google Shape;265;p34"/>
            <p:cNvSpPr txBox="1"/>
            <p:nvPr/>
          </p:nvSpPr>
          <p:spPr>
            <a:xfrm>
              <a:off x="4348325" y="4792000"/>
              <a:ext cx="676800" cy="326400"/>
            </a:xfrm>
            <a:prstGeom prst="rect">
              <a:avLst/>
            </a:prstGeom>
            <a:solidFill>
              <a:srgbClr val="FFAA00">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footer</a:t>
              </a:r>
              <a:endParaRPr>
                <a:latin typeface="Caveat"/>
                <a:ea typeface="Caveat"/>
                <a:cs typeface="Caveat"/>
                <a:sym typeface="Caveat"/>
              </a:endParaRPr>
            </a:p>
          </p:txBody>
        </p:sp>
      </p:grpSp>
      <p:cxnSp>
        <p:nvCxnSpPr>
          <p:cNvPr id="266" name="Google Shape;266;p34"/>
          <p:cNvCxnSpPr>
            <a:endCxn id="259" idx="2"/>
          </p:cNvCxnSpPr>
          <p:nvPr/>
        </p:nvCxnSpPr>
        <p:spPr>
          <a:xfrm rot="10800000">
            <a:off x="4686725" y="622600"/>
            <a:ext cx="1269300" cy="362700"/>
          </a:xfrm>
          <a:prstGeom prst="straightConnector1">
            <a:avLst/>
          </a:prstGeom>
          <a:noFill/>
          <a:ln cap="flat" cmpd="sng" w="28575">
            <a:solidFill>
              <a:srgbClr val="00FF00"/>
            </a:solidFill>
            <a:prstDash val="solid"/>
            <a:round/>
            <a:headEnd len="med" w="med" type="none"/>
            <a:tailEnd len="med" w="med" type="triangle"/>
          </a:ln>
        </p:spPr>
      </p:cxnSp>
      <p:cxnSp>
        <p:nvCxnSpPr>
          <p:cNvPr id="267" name="Google Shape;267;p34"/>
          <p:cNvCxnSpPr/>
          <p:nvPr/>
        </p:nvCxnSpPr>
        <p:spPr>
          <a:xfrm flipH="1">
            <a:off x="4134700" y="1194450"/>
            <a:ext cx="1821300" cy="344700"/>
          </a:xfrm>
          <a:prstGeom prst="straightConnector1">
            <a:avLst/>
          </a:prstGeom>
          <a:noFill/>
          <a:ln cap="flat" cmpd="sng" w="28575">
            <a:solidFill>
              <a:srgbClr val="00FF00"/>
            </a:solidFill>
            <a:prstDash val="solid"/>
            <a:round/>
            <a:headEnd len="med" w="med" type="none"/>
            <a:tailEnd len="med" w="med" type="triangle"/>
          </a:ln>
        </p:spPr>
      </p:cxnSp>
      <p:cxnSp>
        <p:nvCxnSpPr>
          <p:cNvPr id="268" name="Google Shape;268;p34"/>
          <p:cNvCxnSpPr>
            <a:endCxn id="265" idx="0"/>
          </p:cNvCxnSpPr>
          <p:nvPr/>
        </p:nvCxnSpPr>
        <p:spPr>
          <a:xfrm flipH="1">
            <a:off x="4686725" y="1378900"/>
            <a:ext cx="1269300" cy="3413100"/>
          </a:xfrm>
          <a:prstGeom prst="straightConnector1">
            <a:avLst/>
          </a:prstGeom>
          <a:noFill/>
          <a:ln cap="flat" cmpd="sng" w="28575">
            <a:solidFill>
              <a:srgbClr val="00FF00"/>
            </a:solidFill>
            <a:prstDash val="solid"/>
            <a:round/>
            <a:headEnd len="med" w="med" type="none"/>
            <a:tailEnd len="med" w="med" type="triangle"/>
          </a:ln>
        </p:spPr>
      </p:cxnSp>
      <p:sp>
        <p:nvSpPr>
          <p:cNvPr id="269" name="Google Shape;269;p34"/>
          <p:cNvSpPr/>
          <p:nvPr/>
        </p:nvSpPr>
        <p:spPr>
          <a:xfrm>
            <a:off x="5549925" y="825300"/>
            <a:ext cx="2497800" cy="7140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txBox="1"/>
          <p:nvPr/>
        </p:nvSpPr>
        <p:spPr>
          <a:xfrm>
            <a:off x="7964325" y="830950"/>
            <a:ext cx="1179600" cy="1693200"/>
          </a:xfrm>
          <a:prstGeom prst="rect">
            <a:avLst/>
          </a:prstGeom>
          <a:solidFill>
            <a:schemeClr val="lt1"/>
          </a:solid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Like variables made up by us to represent the areas of our grid</a:t>
            </a:r>
            <a:endParaRPr/>
          </a:p>
        </p:txBody>
      </p:sp>
      <p:sp>
        <p:nvSpPr>
          <p:cNvPr id="271" name="Google Shape;271;p34"/>
          <p:cNvSpPr txBox="1"/>
          <p:nvPr/>
        </p:nvSpPr>
        <p:spPr>
          <a:xfrm>
            <a:off x="7457225" y="2683350"/>
            <a:ext cx="1525800" cy="1908600"/>
          </a:xfrm>
          <a:prstGeom prst="rect">
            <a:avLst/>
          </a:prstGeom>
          <a:solidFill>
            <a:schemeClr val="lt1"/>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Note, the styling applied to these CSS Selectors assigns ‘this’ element to a certain grid-area ‘variable’ from above.</a:t>
            </a:r>
            <a:endParaRPr/>
          </a:p>
        </p:txBody>
      </p:sp>
      <p:cxnSp>
        <p:nvCxnSpPr>
          <p:cNvPr id="272" name="Google Shape;272;p34"/>
          <p:cNvCxnSpPr/>
          <p:nvPr/>
        </p:nvCxnSpPr>
        <p:spPr>
          <a:xfrm>
            <a:off x="6103650" y="2080400"/>
            <a:ext cx="1402800" cy="633000"/>
          </a:xfrm>
          <a:prstGeom prst="straightConnector1">
            <a:avLst/>
          </a:prstGeom>
          <a:noFill/>
          <a:ln cap="flat" cmpd="sng" w="28575">
            <a:solidFill>
              <a:srgbClr val="FF0000"/>
            </a:solidFill>
            <a:prstDash val="solid"/>
            <a:round/>
            <a:headEnd len="med" w="med" type="none"/>
            <a:tailEnd len="med" w="med" type="none"/>
          </a:ln>
        </p:spPr>
      </p:cxnSp>
      <p:cxnSp>
        <p:nvCxnSpPr>
          <p:cNvPr id="273" name="Google Shape;273;p34"/>
          <p:cNvCxnSpPr>
            <a:endCxn id="271" idx="1"/>
          </p:cNvCxnSpPr>
          <p:nvPr/>
        </p:nvCxnSpPr>
        <p:spPr>
          <a:xfrm flipH="1" rot="10800000">
            <a:off x="6682025" y="3637650"/>
            <a:ext cx="775200" cy="1099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220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Gap</a:t>
            </a:r>
            <a:endParaRPr/>
          </a:p>
        </p:txBody>
      </p:sp>
      <p:sp>
        <p:nvSpPr>
          <p:cNvPr id="279" name="Google Shape;279;p35"/>
          <p:cNvSpPr txBox="1"/>
          <p:nvPr>
            <p:ph idx="1" type="body"/>
          </p:nvPr>
        </p:nvSpPr>
        <p:spPr>
          <a:xfrm>
            <a:off x="311700" y="884600"/>
            <a:ext cx="4328100" cy="41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Grid Gap is area between the grid tracks.</a:t>
            </a:r>
            <a:endParaRPr sz="1400"/>
          </a:p>
          <a:p>
            <a:pPr indent="0" lvl="0" marL="0" rtl="0" algn="l">
              <a:spcBef>
                <a:spcPts val="1600"/>
              </a:spcBef>
              <a:spcAft>
                <a:spcPts val="0"/>
              </a:spcAft>
              <a:buNone/>
            </a:pPr>
            <a:r>
              <a:rPr lang="en" sz="1400"/>
              <a:t>It can be defined as the gap between columns, the gap between rows, or for both columns and rows. Grid gap is applied to the container.</a:t>
            </a:r>
            <a:endParaRPr sz="1400"/>
          </a:p>
          <a:p>
            <a:pPr indent="0" lvl="0" marL="0" rtl="0" algn="l">
              <a:spcBef>
                <a:spcPts val="1600"/>
              </a:spcBef>
              <a:spcAft>
                <a:spcPts val="1600"/>
              </a:spcAft>
              <a:buNone/>
            </a:pPr>
            <a:r>
              <a:rPr lang="en" sz="1400"/>
              <a:t>Grid Gap adds space between columns and rows, but not on the outer edges of the grid.</a:t>
            </a:r>
            <a:endParaRPr sz="1400"/>
          </a:p>
        </p:txBody>
      </p:sp>
      <p:sp>
        <p:nvSpPr>
          <p:cNvPr id="280" name="Google Shape;280;p35"/>
          <p:cNvSpPr txBox="1"/>
          <p:nvPr/>
        </p:nvSpPr>
        <p:spPr>
          <a:xfrm>
            <a:off x="514700" y="3161100"/>
            <a:ext cx="3600600" cy="1660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urier New"/>
                <a:ea typeface="Courier New"/>
                <a:cs typeface="Courier New"/>
                <a:sym typeface="Courier New"/>
              </a:rPr>
              <a:t>     </a:t>
            </a:r>
            <a:r>
              <a:rPr lang="en" sz="1450">
                <a:solidFill>
                  <a:srgbClr val="FFFFFF"/>
                </a:solidFill>
                <a:highlight>
                  <a:srgbClr val="1E1E1E"/>
                </a:highlight>
                <a:latin typeface="Courier New"/>
                <a:ea typeface="Courier New"/>
                <a:cs typeface="Courier New"/>
                <a:sym typeface="Courier New"/>
              </a:rPr>
              <a:t>grid-column-gap: 10px;</a:t>
            </a:r>
            <a:endParaRPr sz="1450">
              <a:solidFill>
                <a:srgbClr val="FFFF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450">
                <a:solidFill>
                  <a:srgbClr val="FFFFFF"/>
                </a:solidFill>
                <a:highlight>
                  <a:srgbClr val="1E1E1E"/>
                </a:highlight>
                <a:latin typeface="Courier New"/>
                <a:ea typeface="Courier New"/>
                <a:cs typeface="Courier New"/>
                <a:sym typeface="Courier New"/>
              </a:rPr>
              <a:t>     grid-row-gap: 15px;</a:t>
            </a:r>
            <a:endParaRPr sz="1450">
              <a:solidFill>
                <a:srgbClr val="FFFFFF"/>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lnSpc>
                <a:spcPct val="135714"/>
              </a:lnSpc>
              <a:spcBef>
                <a:spcPts val="0"/>
              </a:spcBef>
              <a:spcAft>
                <a:spcPts val="0"/>
              </a:spcAft>
              <a:buClr>
                <a:schemeClr val="dk1"/>
              </a:buClr>
              <a:buSzPts val="1100"/>
              <a:buFont typeface="Arial"/>
              <a:buNone/>
            </a:pPr>
            <a:r>
              <a:rPr lang="en" sz="1450">
                <a:solidFill>
                  <a:srgbClr val="FFFFFF"/>
                </a:solidFill>
                <a:highlight>
                  <a:srgbClr val="1E1E1E"/>
                </a:highlight>
                <a:latin typeface="Courier New"/>
                <a:ea typeface="Courier New"/>
                <a:cs typeface="Courier New"/>
                <a:sym typeface="Courier New"/>
              </a:rPr>
              <a:t>     grid-gap: 20px;</a:t>
            </a:r>
            <a:endParaRPr sz="1800">
              <a:solidFill>
                <a:srgbClr val="FFFFFF"/>
              </a:solidFill>
            </a:endParaRPr>
          </a:p>
        </p:txBody>
      </p:sp>
      <p:pic>
        <p:nvPicPr>
          <p:cNvPr id="281" name="Google Shape;281;p35"/>
          <p:cNvPicPr preferRelativeResize="0"/>
          <p:nvPr/>
        </p:nvPicPr>
        <p:blipFill>
          <a:blip r:embed="rId3">
            <a:alphaModFix/>
          </a:blip>
          <a:stretch>
            <a:fillRect/>
          </a:stretch>
        </p:blipFill>
        <p:spPr>
          <a:xfrm>
            <a:off x="4572000" y="858538"/>
            <a:ext cx="4199401" cy="34264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nvSpPr>
        <p:spPr>
          <a:xfrm>
            <a:off x="746000" y="582000"/>
            <a:ext cx="7106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latin typeface="Proxima Nova"/>
                <a:ea typeface="Proxima Nova"/>
                <a:cs typeface="Proxima Nova"/>
                <a:sym typeface="Proxima Nova"/>
              </a:rPr>
              <a:t>BREAK</a:t>
            </a:r>
            <a:endParaRPr b="1" sz="3800">
              <a:latin typeface="Proxima Nova"/>
              <a:ea typeface="Proxima Nova"/>
              <a:cs typeface="Proxima Nova"/>
              <a:sym typeface="Proxima Nova"/>
            </a:endParaRPr>
          </a:p>
        </p:txBody>
      </p:sp>
      <p:pic>
        <p:nvPicPr>
          <p:cNvPr id="287" name="Google Shape;287;p36"/>
          <p:cNvPicPr preferRelativeResize="0"/>
          <p:nvPr/>
        </p:nvPicPr>
        <p:blipFill>
          <a:blip r:embed="rId3">
            <a:alphaModFix/>
          </a:blip>
          <a:stretch>
            <a:fillRect/>
          </a:stretch>
        </p:blipFill>
        <p:spPr>
          <a:xfrm>
            <a:off x="457200" y="1473300"/>
            <a:ext cx="4388402" cy="3517800"/>
          </a:xfrm>
          <a:prstGeom prst="rect">
            <a:avLst/>
          </a:prstGeom>
          <a:noFill/>
          <a:ln>
            <a:noFill/>
          </a:ln>
        </p:spPr>
      </p:pic>
      <p:grpSp>
        <p:nvGrpSpPr>
          <p:cNvPr id="288" name="Google Shape;288;p36"/>
          <p:cNvGrpSpPr/>
          <p:nvPr/>
        </p:nvGrpSpPr>
        <p:grpSpPr>
          <a:xfrm>
            <a:off x="5946425" y="1922900"/>
            <a:ext cx="2252100" cy="2052350"/>
            <a:chOff x="5489225" y="1922900"/>
            <a:chExt cx="2252100" cy="2052350"/>
          </a:xfrm>
        </p:grpSpPr>
        <p:pic>
          <p:nvPicPr>
            <p:cNvPr id="289" name="Google Shape;289;p36"/>
            <p:cNvPicPr preferRelativeResize="0"/>
            <p:nvPr/>
          </p:nvPicPr>
          <p:blipFill>
            <a:blip r:embed="rId4">
              <a:alphaModFix/>
            </a:blip>
            <a:stretch>
              <a:fillRect/>
            </a:stretch>
          </p:blipFill>
          <p:spPr>
            <a:xfrm>
              <a:off x="6135950" y="1922900"/>
              <a:ext cx="958650" cy="958650"/>
            </a:xfrm>
            <a:prstGeom prst="rect">
              <a:avLst/>
            </a:prstGeom>
            <a:noFill/>
            <a:ln>
              <a:noFill/>
            </a:ln>
          </p:spPr>
        </p:pic>
        <p:sp>
          <p:nvSpPr>
            <p:cNvPr id="290" name="Google Shape;290;p36"/>
            <p:cNvSpPr txBox="1"/>
            <p:nvPr/>
          </p:nvSpPr>
          <p:spPr>
            <a:xfrm>
              <a:off x="5489225" y="2650450"/>
              <a:ext cx="2252100" cy="132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Proxima Nova"/>
                  <a:ea typeface="Proxima Nova"/>
                  <a:cs typeface="Proxima Nova"/>
                  <a:sym typeface="Proxima Nova"/>
                </a:rPr>
                <a:t>DON’T FORGET TO PAUSE/UNPAUSE RECORDING</a:t>
              </a:r>
              <a:endParaRPr sz="1800">
                <a:solidFill>
                  <a:srgbClr val="434343"/>
                </a:solidFill>
                <a:latin typeface="Proxima Nova"/>
                <a:ea typeface="Proxima Nova"/>
                <a:cs typeface="Proxima Nova"/>
                <a:sym typeface="Proxima Nov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nvSpPr>
        <p:spPr>
          <a:xfrm>
            <a:off x="221475" y="2871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Responsive Design</a:t>
            </a:r>
            <a:endParaRPr sz="2800">
              <a:solidFill>
                <a:srgbClr val="000000"/>
              </a:solidFill>
            </a:endParaRPr>
          </a:p>
        </p:txBody>
      </p:sp>
      <p:sp>
        <p:nvSpPr>
          <p:cNvPr id="296" name="Google Shape;296;p37"/>
          <p:cNvSpPr txBox="1"/>
          <p:nvPr/>
        </p:nvSpPr>
        <p:spPr>
          <a:xfrm>
            <a:off x="221475" y="994575"/>
            <a:ext cx="5633100" cy="364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Design for mobile first</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Avoid fixed dimensions </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Design for specific devices</a:t>
            </a:r>
            <a:endParaRPr sz="1800">
              <a:solidFill>
                <a:srgbClr val="595959"/>
              </a:solidFill>
            </a:endParaRPr>
          </a:p>
          <a:p>
            <a:pPr indent="-317500" lvl="1" marL="914400" rtl="0" algn="l">
              <a:lnSpc>
                <a:spcPct val="115000"/>
              </a:lnSpc>
              <a:spcBef>
                <a:spcPts val="0"/>
              </a:spcBef>
              <a:spcAft>
                <a:spcPts val="0"/>
              </a:spcAft>
              <a:buClr>
                <a:srgbClr val="595959"/>
              </a:buClr>
              <a:buSzPts val="1400"/>
              <a:buAutoNum type="alphaLcPeriod"/>
            </a:pPr>
            <a:r>
              <a:rPr lang="en">
                <a:solidFill>
                  <a:srgbClr val="595959"/>
                </a:solidFill>
              </a:rPr>
              <a:t>phone</a:t>
            </a:r>
            <a:endParaRPr>
              <a:solidFill>
                <a:srgbClr val="595959"/>
              </a:solidFill>
            </a:endParaRPr>
          </a:p>
          <a:p>
            <a:pPr indent="-317500" lvl="1" marL="914400" rtl="0" algn="l">
              <a:lnSpc>
                <a:spcPct val="115000"/>
              </a:lnSpc>
              <a:spcBef>
                <a:spcPts val="0"/>
              </a:spcBef>
              <a:spcAft>
                <a:spcPts val="0"/>
              </a:spcAft>
              <a:buClr>
                <a:srgbClr val="595959"/>
              </a:buClr>
              <a:buSzPts val="1400"/>
              <a:buAutoNum type="alphaLcPeriod"/>
            </a:pPr>
            <a:r>
              <a:rPr lang="en">
                <a:solidFill>
                  <a:srgbClr val="595959"/>
                </a:solidFill>
              </a:rPr>
              <a:t>tablet</a:t>
            </a:r>
            <a:endParaRPr>
              <a:solidFill>
                <a:srgbClr val="595959"/>
              </a:solidFill>
            </a:endParaRPr>
          </a:p>
          <a:p>
            <a:pPr indent="-317500" lvl="1" marL="914400" rtl="0" algn="l">
              <a:lnSpc>
                <a:spcPct val="115000"/>
              </a:lnSpc>
              <a:spcBef>
                <a:spcPts val="0"/>
              </a:spcBef>
              <a:spcAft>
                <a:spcPts val="0"/>
              </a:spcAft>
              <a:buClr>
                <a:srgbClr val="595959"/>
              </a:buClr>
              <a:buSzPts val="1400"/>
              <a:buAutoNum type="alphaLcPeriod"/>
            </a:pPr>
            <a:r>
              <a:rPr lang="en">
                <a:solidFill>
                  <a:srgbClr val="595959"/>
                </a:solidFill>
              </a:rPr>
              <a:t>computer</a:t>
            </a:r>
            <a:endParaRPr>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Prioritize content differently for different devices</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Use responsive sizing like em, rem, vh, and wh instead of absolute sizing like px</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Use either min-width/height or max-width/height, but not both</a:t>
            </a:r>
            <a:endParaRPr sz="1800">
              <a:solidFill>
                <a:srgbClr val="595959"/>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914400" rtl="0" algn="l">
              <a:lnSpc>
                <a:spcPct val="115000"/>
              </a:lnSpc>
              <a:spcBef>
                <a:spcPts val="1600"/>
              </a:spcBef>
              <a:spcAft>
                <a:spcPts val="1600"/>
              </a:spcAft>
              <a:buNone/>
            </a:pPr>
            <a:r>
              <a:t/>
            </a:r>
            <a:endParaRPr sz="1800">
              <a:solidFill>
                <a:srgbClr val="595959"/>
              </a:solidFill>
            </a:endParaRPr>
          </a:p>
        </p:txBody>
      </p:sp>
      <p:pic>
        <p:nvPicPr>
          <p:cNvPr id="297" name="Google Shape;297;p37"/>
          <p:cNvPicPr preferRelativeResize="0"/>
          <p:nvPr/>
        </p:nvPicPr>
        <p:blipFill>
          <a:blip r:embed="rId3">
            <a:alphaModFix/>
          </a:blip>
          <a:stretch>
            <a:fillRect/>
          </a:stretch>
        </p:blipFill>
        <p:spPr>
          <a:xfrm>
            <a:off x="5854443" y="148850"/>
            <a:ext cx="2938707" cy="2483350"/>
          </a:xfrm>
          <a:prstGeom prst="rect">
            <a:avLst/>
          </a:prstGeom>
          <a:noFill/>
          <a:ln>
            <a:noFill/>
          </a:ln>
        </p:spPr>
      </p:pic>
      <p:pic>
        <p:nvPicPr>
          <p:cNvPr id="298" name="Google Shape;298;p37"/>
          <p:cNvPicPr preferRelativeResize="0"/>
          <p:nvPr/>
        </p:nvPicPr>
        <p:blipFill>
          <a:blip r:embed="rId4">
            <a:alphaModFix/>
          </a:blip>
          <a:stretch>
            <a:fillRect/>
          </a:stretch>
        </p:blipFill>
        <p:spPr>
          <a:xfrm>
            <a:off x="6007975" y="2725225"/>
            <a:ext cx="2562625" cy="215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RESPONSIVE DESIGN</a:t>
            </a:r>
            <a:endParaRPr sz="4800">
              <a:solidFill>
                <a:srgbClr val="434343"/>
              </a:solidFill>
              <a:latin typeface="Proxima Nova"/>
              <a:ea typeface="Proxima Nova"/>
              <a:cs typeface="Proxima Nova"/>
              <a:sym typeface="Proxima Nova"/>
            </a:endParaRPr>
          </a:p>
        </p:txBody>
      </p:sp>
      <p:pic>
        <p:nvPicPr>
          <p:cNvPr descr="tagline.png" id="304" name="Google Shape;304;p38"/>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05" name="Google Shape;305;p38"/>
          <p:cNvPicPr preferRelativeResize="0"/>
          <p:nvPr/>
        </p:nvPicPr>
        <p:blipFill>
          <a:blip r:embed="rId4">
            <a:alphaModFix/>
          </a:blip>
          <a:stretch>
            <a:fillRect/>
          </a:stretch>
        </p:blipFill>
        <p:spPr>
          <a:xfrm>
            <a:off x="1911875" y="992350"/>
            <a:ext cx="4887174" cy="3628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9"/>
          <p:cNvPicPr preferRelativeResize="0"/>
          <p:nvPr/>
        </p:nvPicPr>
        <p:blipFill>
          <a:blip r:embed="rId3">
            <a:alphaModFix/>
          </a:blip>
          <a:stretch>
            <a:fillRect/>
          </a:stretch>
        </p:blipFill>
        <p:spPr>
          <a:xfrm>
            <a:off x="4572000" y="2087806"/>
            <a:ext cx="4070624" cy="1545731"/>
          </a:xfrm>
          <a:prstGeom prst="rect">
            <a:avLst/>
          </a:prstGeom>
          <a:noFill/>
          <a:ln>
            <a:noFill/>
          </a:ln>
        </p:spPr>
      </p:pic>
      <p:sp>
        <p:nvSpPr>
          <p:cNvPr id="311" name="Google Shape;311;p3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CSS Media Query</a:t>
            </a:r>
            <a:endParaRPr sz="2800">
              <a:solidFill>
                <a:srgbClr val="000000"/>
              </a:solidFill>
            </a:endParaRPr>
          </a:p>
        </p:txBody>
      </p:sp>
      <p:sp>
        <p:nvSpPr>
          <p:cNvPr id="312" name="Google Shape;312;p39"/>
          <p:cNvSpPr txBox="1"/>
          <p:nvPr/>
        </p:nvSpPr>
        <p:spPr>
          <a:xfrm>
            <a:off x="311700" y="1152475"/>
            <a:ext cx="8520600" cy="341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a:solidFill>
                  <a:srgbClr val="595959"/>
                </a:solidFill>
              </a:rPr>
              <a:t>Creates conditional CSS that will be applied for different sizes of viewports, for example css that will be applied to a phone and different CSS that will be applied to a computer.</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Achieved</a:t>
            </a:r>
            <a:r>
              <a:rPr lang="en">
                <a:solidFill>
                  <a:srgbClr val="595959"/>
                </a:solidFill>
              </a:rPr>
              <a:t> by creating </a:t>
            </a:r>
            <a:r>
              <a:rPr b="1" lang="en">
                <a:solidFill>
                  <a:srgbClr val="595959"/>
                </a:solidFill>
              </a:rPr>
              <a:t>breakpoints </a:t>
            </a:r>
            <a:r>
              <a:rPr lang="en">
                <a:solidFill>
                  <a:srgbClr val="595959"/>
                </a:solidFill>
              </a:rPr>
              <a:t>where we want to switch the CSS rules applied.</a:t>
            </a:r>
            <a:endParaRPr sz="900">
              <a:solidFill>
                <a:srgbClr val="172B4D"/>
              </a:solidFill>
              <a:highlight>
                <a:srgbClr val="F5F5F5"/>
              </a:highlight>
              <a:latin typeface="Roboto Mono"/>
              <a:ea typeface="Roboto Mono"/>
              <a:cs typeface="Roboto Mono"/>
              <a:sym typeface="Roboto Mono"/>
            </a:endParaRPr>
          </a:p>
          <a:p>
            <a:pPr indent="-342900" lvl="0" marL="457200" rtl="0" algn="l">
              <a:lnSpc>
                <a:spcPct val="115000"/>
              </a:lnSpc>
              <a:spcBef>
                <a:spcPts val="0"/>
              </a:spcBef>
              <a:spcAft>
                <a:spcPts val="0"/>
              </a:spcAft>
              <a:buClr>
                <a:srgbClr val="595959"/>
              </a:buClr>
              <a:buSzPts val="1800"/>
              <a:buChar char="●"/>
            </a:pPr>
            <a:r>
              <a:rPr lang="en" u="sng">
                <a:solidFill>
                  <a:schemeClr val="accent5"/>
                </a:solidFill>
                <a:hlinkClick r:id="rId4">
                  <a:extLst>
                    <a:ext uri="{A12FA001-AC4F-418D-AE19-62706E023703}">
                      <ahyp:hlinkClr val="tx"/>
                    </a:ext>
                  </a:extLst>
                </a:hlinkClick>
              </a:rPr>
              <a:t>Documentation</a:t>
            </a:r>
            <a:endParaRPr sz="900">
              <a:solidFill>
                <a:srgbClr val="172B4D"/>
              </a:solidFill>
              <a:highlight>
                <a:srgbClr val="F5F5F5"/>
              </a:highlight>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Breakpoints</a:t>
            </a:r>
            <a:endParaRPr sz="2800">
              <a:solidFill>
                <a:srgbClr val="000000"/>
              </a:solidFill>
            </a:endParaRPr>
          </a:p>
        </p:txBody>
      </p:sp>
      <p:sp>
        <p:nvSpPr>
          <p:cNvPr id="318" name="Google Shape;318;p4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Breakpoints are pixel sizes where the CSS “breaks” and changes to a different media query to adjust the presentation of the site.  </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 sz="1800">
                <a:solidFill>
                  <a:srgbClr val="595959"/>
                </a:solidFill>
              </a:rPr>
              <a:t>Design for the smallest size first, then create a breakpoint for each device size where you want to change the layout.</a:t>
            </a:r>
            <a:endParaRPr sz="1800">
              <a:solidFill>
                <a:srgbClr val="595959"/>
              </a:solidFill>
            </a:endParaRPr>
          </a:p>
        </p:txBody>
      </p:sp>
      <p:pic>
        <p:nvPicPr>
          <p:cNvPr id="319" name="Google Shape;319;p40"/>
          <p:cNvPicPr preferRelativeResize="0"/>
          <p:nvPr/>
        </p:nvPicPr>
        <p:blipFill>
          <a:blip r:embed="rId3">
            <a:alphaModFix/>
          </a:blip>
          <a:stretch>
            <a:fillRect/>
          </a:stretch>
        </p:blipFill>
        <p:spPr>
          <a:xfrm>
            <a:off x="2106175" y="2772249"/>
            <a:ext cx="5159725" cy="2242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MEDIA QUERIES</a:t>
            </a:r>
            <a:endParaRPr sz="4800">
              <a:solidFill>
                <a:srgbClr val="434343"/>
              </a:solidFill>
              <a:latin typeface="Proxima Nova"/>
              <a:ea typeface="Proxima Nova"/>
              <a:cs typeface="Proxima Nova"/>
              <a:sym typeface="Proxima Nova"/>
            </a:endParaRPr>
          </a:p>
        </p:txBody>
      </p:sp>
      <p:pic>
        <p:nvPicPr>
          <p:cNvPr descr="tagline.png" id="325" name="Google Shape;325;p4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26" name="Google Shape;326;p41"/>
          <p:cNvSpPr txBox="1"/>
          <p:nvPr/>
        </p:nvSpPr>
        <p:spPr>
          <a:xfrm>
            <a:off x="1371125" y="990600"/>
            <a:ext cx="483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Courier New"/>
                <a:ea typeface="Courier New"/>
                <a:cs typeface="Courier New"/>
                <a:sym typeface="Courier New"/>
              </a:rPr>
              <a:t>/* Extra small devices (phones, 600px and down) */</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9900FF"/>
                </a:solidFill>
                <a:latin typeface="Courier New"/>
                <a:ea typeface="Courier New"/>
                <a:cs typeface="Courier New"/>
                <a:sym typeface="Courier New"/>
              </a:rPr>
              <a:t>@media only screen and </a:t>
            </a:r>
            <a:r>
              <a:rPr lang="en">
                <a:solidFill>
                  <a:srgbClr val="595959"/>
                </a:solidFill>
                <a:latin typeface="Courier New"/>
                <a:ea typeface="Courier New"/>
                <a:cs typeface="Courier New"/>
                <a:sym typeface="Courier New"/>
              </a:rPr>
              <a:t>(</a:t>
            </a:r>
            <a:r>
              <a:rPr lang="en">
                <a:solidFill>
                  <a:schemeClr val="accent1"/>
                </a:solidFill>
                <a:latin typeface="Courier New"/>
                <a:ea typeface="Courier New"/>
                <a:cs typeface="Courier New"/>
                <a:sym typeface="Courier New"/>
              </a:rPr>
              <a:t>max-width: </a:t>
            </a:r>
            <a:r>
              <a:rPr lang="en">
                <a:solidFill>
                  <a:srgbClr val="9900FF"/>
                </a:solidFill>
                <a:latin typeface="Courier New"/>
                <a:ea typeface="Courier New"/>
                <a:cs typeface="Courier New"/>
                <a:sym typeface="Courier New"/>
              </a:rPr>
              <a:t>600px</a:t>
            </a:r>
            <a:r>
              <a:rPr lang="en">
                <a:solidFill>
                  <a:srgbClr val="595959"/>
                </a:solidFill>
                <a:latin typeface="Courier New"/>
                <a:ea typeface="Courier New"/>
                <a:cs typeface="Courier New"/>
                <a:sym typeface="Courier New"/>
              </a:rPr>
              <a:t>) {</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595959"/>
                </a:solidFill>
                <a:latin typeface="Courier New"/>
                <a:ea typeface="Courier New"/>
                <a:cs typeface="Courier New"/>
                <a:sym typeface="Courier New"/>
              </a:rPr>
              <a:t>  </a:t>
            </a:r>
            <a:r>
              <a:rPr lang="en">
                <a:solidFill>
                  <a:srgbClr val="595959"/>
                </a:solidFill>
                <a:latin typeface="Courier New"/>
                <a:ea typeface="Courier New"/>
                <a:cs typeface="Courier New"/>
                <a:sym typeface="Courier New"/>
              </a:rPr>
              <a:t>d</a:t>
            </a:r>
            <a:r>
              <a:rPr lang="en">
                <a:solidFill>
                  <a:srgbClr val="595959"/>
                </a:solidFill>
                <a:latin typeface="Courier New"/>
                <a:ea typeface="Courier New"/>
                <a:cs typeface="Courier New"/>
                <a:sym typeface="Courier New"/>
              </a:rPr>
              <a:t>isplay: flex;</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595959"/>
                </a:solidFill>
                <a:latin typeface="Courier New"/>
                <a:ea typeface="Courier New"/>
                <a:cs typeface="Courier New"/>
                <a:sym typeface="Courier New"/>
              </a:rPr>
              <a:t>}</a:t>
            </a:r>
            <a:endParaRPr>
              <a:solidFill>
                <a:srgbClr val="595959"/>
              </a:solidFill>
              <a:latin typeface="Courier New"/>
              <a:ea typeface="Courier New"/>
              <a:cs typeface="Courier New"/>
              <a:sym typeface="Courier New"/>
            </a:endParaRPr>
          </a:p>
          <a:p>
            <a:pPr indent="0" lvl="0" marL="0" rtl="0" algn="l">
              <a:lnSpc>
                <a:spcPct val="140000"/>
              </a:lnSpc>
              <a:spcBef>
                <a:spcPts val="0"/>
              </a:spcBef>
              <a:spcAft>
                <a:spcPts val="0"/>
              </a:spcAft>
              <a:buNone/>
            </a:pPr>
            <a:r>
              <a:t/>
            </a:r>
            <a:endParaRPr>
              <a:solidFill>
                <a:srgbClr val="595959"/>
              </a:solidFill>
              <a:latin typeface="Courier New"/>
              <a:ea typeface="Courier New"/>
              <a:cs typeface="Courier New"/>
              <a:sym typeface="Courier New"/>
            </a:endParaRPr>
          </a:p>
        </p:txBody>
      </p:sp>
      <p:sp>
        <p:nvSpPr>
          <p:cNvPr id="327" name="Google Shape;327;p41"/>
          <p:cNvSpPr txBox="1"/>
          <p:nvPr/>
        </p:nvSpPr>
        <p:spPr>
          <a:xfrm>
            <a:off x="593600" y="356250"/>
            <a:ext cx="1129500" cy="400200"/>
          </a:xfrm>
          <a:prstGeom prst="rect">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Media Type</a:t>
            </a:r>
            <a:endParaRPr/>
          </a:p>
        </p:txBody>
      </p:sp>
      <p:cxnSp>
        <p:nvCxnSpPr>
          <p:cNvPr id="328" name="Google Shape;328;p41"/>
          <p:cNvCxnSpPr>
            <a:stCxn id="327" idx="3"/>
          </p:cNvCxnSpPr>
          <p:nvPr/>
        </p:nvCxnSpPr>
        <p:spPr>
          <a:xfrm>
            <a:off x="1723100" y="556350"/>
            <a:ext cx="1118700" cy="10500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41"/>
          <p:cNvSpPr txBox="1"/>
          <p:nvPr/>
        </p:nvSpPr>
        <p:spPr>
          <a:xfrm>
            <a:off x="6359375" y="832550"/>
            <a:ext cx="1733100" cy="831300"/>
          </a:xfrm>
          <a:prstGeom prst="rect">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Expression to</a:t>
            </a:r>
            <a:r>
              <a:rPr lang="en">
                <a:solidFill>
                  <a:schemeClr val="dk1"/>
                </a:solidFill>
              </a:rPr>
              <a:t> </a:t>
            </a:r>
            <a:r>
              <a:rPr lang="en"/>
              <a:t>test</a:t>
            </a:r>
            <a:endParaRPr/>
          </a:p>
          <a:p>
            <a:pPr indent="0" lvl="0" marL="0" rtl="0" algn="l">
              <a:spcBef>
                <a:spcPts val="0"/>
              </a:spcBef>
              <a:spcAft>
                <a:spcPts val="0"/>
              </a:spcAft>
              <a:buNone/>
            </a:pPr>
            <a:r>
              <a:rPr lang="en"/>
              <a:t>If the viewport is 600px or less</a:t>
            </a:r>
            <a:endParaRPr/>
          </a:p>
        </p:txBody>
      </p:sp>
      <p:cxnSp>
        <p:nvCxnSpPr>
          <p:cNvPr id="330" name="Google Shape;330;p41"/>
          <p:cNvCxnSpPr>
            <a:endCxn id="329" idx="1"/>
          </p:cNvCxnSpPr>
          <p:nvPr/>
        </p:nvCxnSpPr>
        <p:spPr>
          <a:xfrm flipH="1" rot="10800000">
            <a:off x="5489375" y="1248200"/>
            <a:ext cx="870000" cy="23700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41"/>
          <p:cNvSpPr txBox="1"/>
          <p:nvPr/>
        </p:nvSpPr>
        <p:spPr>
          <a:xfrm>
            <a:off x="5804600" y="1967250"/>
            <a:ext cx="2347500" cy="400200"/>
          </a:xfrm>
          <a:prstGeom prst="rect">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Conditional CSS to apply</a:t>
            </a:r>
            <a:endParaRPr/>
          </a:p>
        </p:txBody>
      </p:sp>
      <p:cxnSp>
        <p:nvCxnSpPr>
          <p:cNvPr id="332" name="Google Shape;332;p41"/>
          <p:cNvCxnSpPr>
            <a:endCxn id="331" idx="1"/>
          </p:cNvCxnSpPr>
          <p:nvPr/>
        </p:nvCxnSpPr>
        <p:spPr>
          <a:xfrm>
            <a:off x="3158600" y="1870350"/>
            <a:ext cx="2646000" cy="297000"/>
          </a:xfrm>
          <a:prstGeom prst="straightConnector1">
            <a:avLst/>
          </a:prstGeom>
          <a:noFill/>
          <a:ln cap="flat" cmpd="sng" w="9525">
            <a:solidFill>
              <a:schemeClr val="dk2"/>
            </a:solidFill>
            <a:prstDash val="solid"/>
            <a:round/>
            <a:headEnd len="med" w="med" type="none"/>
            <a:tailEnd len="med" w="med" type="none"/>
          </a:ln>
        </p:spPr>
      </p:cxnSp>
      <p:pic>
        <p:nvPicPr>
          <p:cNvPr id="333" name="Google Shape;333;p41"/>
          <p:cNvPicPr preferRelativeResize="0"/>
          <p:nvPr/>
        </p:nvPicPr>
        <p:blipFill>
          <a:blip r:embed="rId4">
            <a:alphaModFix/>
          </a:blip>
          <a:stretch>
            <a:fillRect/>
          </a:stretch>
        </p:blipFill>
        <p:spPr>
          <a:xfrm>
            <a:off x="1371125" y="2644225"/>
            <a:ext cx="5215675" cy="143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437325" y="543350"/>
            <a:ext cx="3405900" cy="42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&lt;html&gt;</a:t>
            </a:r>
            <a:endParaRPr/>
          </a:p>
          <a:p>
            <a:pPr indent="0" lvl="0" marL="0" rtl="0" algn="l">
              <a:spcBef>
                <a:spcPts val="0"/>
              </a:spcBef>
              <a:spcAft>
                <a:spcPts val="0"/>
              </a:spcAft>
              <a:buNone/>
            </a:pPr>
            <a:r>
              <a:rPr lang="en"/>
              <a:t>	&lt;head&gt;&lt;/head&gt;</a:t>
            </a:r>
            <a:endParaRPr/>
          </a:p>
          <a:p>
            <a:pPr indent="0" lvl="0" marL="0" rtl="0" algn="l">
              <a:spcBef>
                <a:spcPts val="0"/>
              </a:spcBef>
              <a:spcAft>
                <a:spcPts val="0"/>
              </a:spcAft>
              <a:buNone/>
            </a:pPr>
            <a:r>
              <a:rPr lang="en"/>
              <a:t>	&lt;body&gt;</a:t>
            </a:r>
            <a:endParaRPr/>
          </a:p>
          <a:p>
            <a:pPr indent="0" lvl="0" marL="0" rtl="0" algn="l">
              <a:spcBef>
                <a:spcPts val="0"/>
              </a:spcBef>
              <a:spcAft>
                <a:spcPts val="0"/>
              </a:spcAft>
              <a:buNone/>
            </a:pPr>
            <a:r>
              <a:rPr lang="en"/>
              <a:t>		&lt;header&gt;&lt;/header&gt;</a:t>
            </a:r>
            <a:br>
              <a:rPr lang="en"/>
            </a:br>
            <a:r>
              <a:rPr lang="en"/>
              <a:t>		&lt;main&gt;</a:t>
            </a:r>
            <a:br>
              <a:rPr lang="en"/>
            </a:br>
            <a:r>
              <a:rPr lang="en"/>
              <a:t>			&lt;h1&gt;&lt;/h1&gt;</a:t>
            </a:r>
            <a:endParaRPr/>
          </a:p>
          <a:p>
            <a:pPr indent="0" lvl="0" marL="0" rtl="0" algn="l">
              <a:spcBef>
                <a:spcPts val="0"/>
              </a:spcBef>
              <a:spcAft>
                <a:spcPts val="0"/>
              </a:spcAft>
              <a:buNone/>
            </a:pPr>
            <a:r>
              <a:rPr lang="en"/>
              <a:t>			&lt;section&gt;</a:t>
            </a:r>
            <a:endParaRPr/>
          </a:p>
          <a:p>
            <a:pPr indent="0" lvl="0" marL="0" rtl="0" algn="l">
              <a:spcBef>
                <a:spcPts val="0"/>
              </a:spcBef>
              <a:spcAft>
                <a:spcPts val="0"/>
              </a:spcAft>
              <a:buNone/>
            </a:pPr>
            <a:r>
              <a:rPr lang="en"/>
              <a:t>				&lt;div&gt;&lt;/div&gt;</a:t>
            </a:r>
            <a:endParaRPr/>
          </a:p>
          <a:p>
            <a:pPr indent="0" lvl="0" marL="0" rtl="0" algn="l">
              <a:spcBef>
                <a:spcPts val="0"/>
              </a:spcBef>
              <a:spcAft>
                <a:spcPts val="0"/>
              </a:spcAft>
              <a:buNone/>
            </a:pPr>
            <a:r>
              <a:rPr lang="en"/>
              <a:t>				&lt;div&gt;&lt;/div&gt;</a:t>
            </a:r>
            <a:endParaRPr/>
          </a:p>
          <a:p>
            <a:pPr indent="0" lvl="0" marL="0" rtl="0" algn="l">
              <a:spcBef>
                <a:spcPts val="0"/>
              </a:spcBef>
              <a:spcAft>
                <a:spcPts val="0"/>
              </a:spcAft>
              <a:buNone/>
            </a:pPr>
            <a:r>
              <a:rPr lang="en"/>
              <a:t>				&lt;p&gt;&lt;/p&gt;</a:t>
            </a:r>
            <a:endParaRPr/>
          </a:p>
          <a:p>
            <a:pPr indent="0" lvl="0" marL="0" rtl="0" algn="l">
              <a:spcBef>
                <a:spcPts val="0"/>
              </a:spcBef>
              <a:spcAft>
                <a:spcPts val="0"/>
              </a:spcAft>
              <a:buNone/>
            </a:pPr>
            <a:r>
              <a:rPr lang="en"/>
              <a:t>			&lt;/section&gt;</a:t>
            </a:r>
            <a:endParaRPr/>
          </a:p>
          <a:p>
            <a:pPr indent="0" lvl="0" marL="0" rtl="0" algn="l">
              <a:spcBef>
                <a:spcPts val="0"/>
              </a:spcBef>
              <a:spcAft>
                <a:spcPts val="0"/>
              </a:spcAft>
              <a:buNone/>
            </a:pPr>
            <a:r>
              <a:rPr lang="en"/>
              <a:t>		&lt;/main&gt;</a:t>
            </a:r>
            <a:endParaRPr/>
          </a:p>
          <a:p>
            <a:pPr indent="0" lvl="0" marL="0" rtl="0" algn="l">
              <a:spcBef>
                <a:spcPts val="0"/>
              </a:spcBef>
              <a:spcAft>
                <a:spcPts val="0"/>
              </a:spcAft>
              <a:buNone/>
            </a:pPr>
            <a:r>
              <a:rPr lang="en"/>
              <a:t>	&lt;/body&gt;</a:t>
            </a:r>
            <a:endParaRPr/>
          </a:p>
          <a:p>
            <a:pPr indent="0" lvl="0" marL="0" rtl="0" algn="l">
              <a:spcBef>
                <a:spcPts val="0"/>
              </a:spcBef>
              <a:spcAft>
                <a:spcPts val="0"/>
              </a:spcAft>
              <a:buNone/>
            </a:pPr>
            <a:r>
              <a:rPr lang="en"/>
              <a:t>&lt;/html&gt;</a:t>
            </a:r>
            <a:endParaRPr/>
          </a:p>
        </p:txBody>
      </p:sp>
      <p:pic>
        <p:nvPicPr>
          <p:cNvPr id="71" name="Google Shape;71;p15"/>
          <p:cNvPicPr preferRelativeResize="0"/>
          <p:nvPr/>
        </p:nvPicPr>
        <p:blipFill>
          <a:blip r:embed="rId3">
            <a:alphaModFix/>
          </a:blip>
          <a:stretch>
            <a:fillRect/>
          </a:stretch>
        </p:blipFill>
        <p:spPr>
          <a:xfrm>
            <a:off x="3495450" y="152400"/>
            <a:ext cx="5496150" cy="5083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MEDIA QUERIES</a:t>
            </a:r>
            <a:endParaRPr sz="4800">
              <a:solidFill>
                <a:srgbClr val="434343"/>
              </a:solidFill>
              <a:latin typeface="Proxima Nova"/>
              <a:ea typeface="Proxima Nova"/>
              <a:cs typeface="Proxima Nova"/>
              <a:sym typeface="Proxima Nova"/>
            </a:endParaRPr>
          </a:p>
        </p:txBody>
      </p:sp>
      <p:pic>
        <p:nvPicPr>
          <p:cNvPr descr="tagline.png" id="339" name="Google Shape;339;p42"/>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40" name="Google Shape;340;p42"/>
          <p:cNvPicPr preferRelativeResize="0"/>
          <p:nvPr/>
        </p:nvPicPr>
        <p:blipFill>
          <a:blip r:embed="rId4">
            <a:alphaModFix/>
          </a:blip>
          <a:stretch>
            <a:fillRect/>
          </a:stretch>
        </p:blipFill>
        <p:spPr>
          <a:xfrm>
            <a:off x="1426075" y="1416850"/>
            <a:ext cx="6426283" cy="250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HTML Viewport Meta Tag</a:t>
            </a:r>
            <a:endParaRPr sz="2800">
              <a:solidFill>
                <a:srgbClr val="000000"/>
              </a:solidFill>
            </a:endParaRPr>
          </a:p>
        </p:txBody>
      </p:sp>
      <p:sp>
        <p:nvSpPr>
          <p:cNvPr id="346" name="Google Shape;346;p4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Added in HTML5 - instructs the browser how to control page dimensions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Required for mobile/tablets to properly size, resize, and zoom a page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Current recommendation is to keep it minimal and use MediaQuery for sizing, unless you are working for an IOT (Internet of Things) application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Added to the &lt;head&gt; of an HTML document, and will almost always be the following:</a:t>
            </a:r>
            <a:endParaRPr sz="900">
              <a:solidFill>
                <a:srgbClr val="172B4D"/>
              </a:solidFill>
              <a:highlight>
                <a:srgbClr val="F5F5F5"/>
              </a:highlight>
              <a:latin typeface="Roboto Mono"/>
              <a:ea typeface="Roboto Mono"/>
              <a:cs typeface="Roboto Mono"/>
              <a:sym typeface="Roboto Mono"/>
            </a:endParaRPr>
          </a:p>
          <a:p>
            <a:pPr indent="0" lvl="0" marL="914400" rtl="0" algn="l">
              <a:lnSpc>
                <a:spcPct val="115000"/>
              </a:lnSpc>
              <a:spcBef>
                <a:spcPts val="1800"/>
              </a:spcBef>
              <a:spcAft>
                <a:spcPts val="800"/>
              </a:spcAft>
              <a:buNone/>
            </a:pPr>
            <a:r>
              <a:rPr lang="en">
                <a:solidFill>
                  <a:srgbClr val="172B4D"/>
                </a:solidFill>
                <a:highlight>
                  <a:srgbClr val="F5F5F5"/>
                </a:highlight>
                <a:latin typeface="Roboto Mono"/>
                <a:ea typeface="Roboto Mono"/>
                <a:cs typeface="Roboto Mono"/>
                <a:sym typeface="Roboto Mono"/>
              </a:rPr>
              <a:t>&lt;meta name="viewport" content="width=device-width, initial-scale=1"&gt;</a:t>
            </a:r>
            <a:endParaRPr>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0" y="86425"/>
            <a:ext cx="9144000" cy="572700"/>
          </a:xfrm>
          <a:prstGeom prst="rect">
            <a:avLst/>
          </a:prstGeom>
          <a:solidFill>
            <a:srgbClr val="00B6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Let’s head back to the code</a:t>
            </a:r>
            <a:endParaRPr>
              <a:solidFill>
                <a:schemeClr val="lt2"/>
              </a:solidFill>
            </a:endParaRPr>
          </a:p>
        </p:txBody>
      </p:sp>
      <p:pic>
        <p:nvPicPr>
          <p:cNvPr id="352" name="Google Shape;352;p44"/>
          <p:cNvPicPr preferRelativeResize="0"/>
          <p:nvPr/>
        </p:nvPicPr>
        <p:blipFill>
          <a:blip r:embed="rId3">
            <a:alphaModFix/>
          </a:blip>
          <a:stretch>
            <a:fillRect/>
          </a:stretch>
        </p:blipFill>
        <p:spPr>
          <a:xfrm>
            <a:off x="352425" y="1083050"/>
            <a:ext cx="8439150" cy="933450"/>
          </a:xfrm>
          <a:prstGeom prst="rect">
            <a:avLst/>
          </a:prstGeom>
          <a:noFill/>
          <a:ln>
            <a:noFill/>
          </a:ln>
        </p:spPr>
      </p:pic>
      <p:pic>
        <p:nvPicPr>
          <p:cNvPr id="353" name="Google Shape;353;p44"/>
          <p:cNvPicPr preferRelativeResize="0"/>
          <p:nvPr/>
        </p:nvPicPr>
        <p:blipFill>
          <a:blip r:embed="rId4">
            <a:alphaModFix/>
          </a:blip>
          <a:stretch>
            <a:fillRect/>
          </a:stretch>
        </p:blipFill>
        <p:spPr>
          <a:xfrm>
            <a:off x="1143000" y="999525"/>
            <a:ext cx="3801500" cy="399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BREAK</a:t>
            </a:r>
            <a:endParaRPr sz="4800">
              <a:solidFill>
                <a:srgbClr val="434343"/>
              </a:solidFill>
              <a:latin typeface="Proxima Nova"/>
              <a:ea typeface="Proxima Nova"/>
              <a:cs typeface="Proxima Nova"/>
              <a:sym typeface="Proxima Nova"/>
            </a:endParaRPr>
          </a:p>
        </p:txBody>
      </p:sp>
      <p:pic>
        <p:nvPicPr>
          <p:cNvPr descr="tagline.png" id="359" name="Google Shape;359;p45"/>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60" name="Google Shape;360;p45"/>
          <p:cNvPicPr preferRelativeResize="0"/>
          <p:nvPr/>
        </p:nvPicPr>
        <p:blipFill>
          <a:blip r:embed="rId4">
            <a:alphaModFix/>
          </a:blip>
          <a:stretch>
            <a:fillRect/>
          </a:stretch>
        </p:blipFill>
        <p:spPr>
          <a:xfrm>
            <a:off x="2550201" y="1154275"/>
            <a:ext cx="4043600" cy="3032700"/>
          </a:xfrm>
          <a:prstGeom prst="rect">
            <a:avLst/>
          </a:prstGeom>
          <a:noFill/>
          <a:ln>
            <a:noFill/>
          </a:ln>
          <a:effectLst>
            <a:outerShdw blurRad="57150" rotWithShape="0" algn="bl" dir="5400000" dist="19050">
              <a:srgbClr val="000000">
                <a:alpha val="50000"/>
              </a:srgbClr>
            </a:outerShdw>
          </a:effectLst>
        </p:spPr>
      </p:pic>
      <p:pic>
        <p:nvPicPr>
          <p:cNvPr id="361" name="Google Shape;361;p45"/>
          <p:cNvPicPr preferRelativeResize="0"/>
          <p:nvPr/>
        </p:nvPicPr>
        <p:blipFill>
          <a:blip r:embed="rId5">
            <a:alphaModFix/>
          </a:blip>
          <a:stretch>
            <a:fillRect/>
          </a:stretch>
        </p:blipFill>
        <p:spPr>
          <a:xfrm>
            <a:off x="453222" y="1154274"/>
            <a:ext cx="8309778" cy="3490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Flexbox</a:t>
            </a:r>
            <a:endParaRPr/>
          </a:p>
        </p:txBody>
      </p:sp>
      <p:sp>
        <p:nvSpPr>
          <p:cNvPr id="367" name="Google Shape;36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Provides a more efficient way to lay out, align, and distribute space among items in a container, even when their size is unknown and/or dynamic.</a:t>
            </a:r>
            <a:endParaRPr/>
          </a:p>
          <a:p>
            <a:pPr indent="0" lvl="0" marL="0" rtl="0" algn="l">
              <a:spcBef>
                <a:spcPts val="1600"/>
              </a:spcBef>
              <a:spcAft>
                <a:spcPts val="1600"/>
              </a:spcAft>
              <a:buNone/>
            </a:pPr>
            <a:r>
              <a:rPr lang="en"/>
              <a:t>The main idea behind the flex layout is to give the container the ability to alter its items’ width/height/order to best fill the available space.  A flex container expands items to fill available free space, or shrinks them to prevent overflow.</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7"/>
          <p:cNvPicPr preferRelativeResize="0"/>
          <p:nvPr/>
        </p:nvPicPr>
        <p:blipFill>
          <a:blip r:embed="rId3">
            <a:alphaModFix/>
          </a:blip>
          <a:stretch>
            <a:fillRect/>
          </a:stretch>
        </p:blipFill>
        <p:spPr>
          <a:xfrm>
            <a:off x="6133525" y="216375"/>
            <a:ext cx="3199025" cy="4838702"/>
          </a:xfrm>
          <a:prstGeom prst="rect">
            <a:avLst/>
          </a:prstGeom>
          <a:noFill/>
          <a:ln>
            <a:noFill/>
          </a:ln>
        </p:spPr>
      </p:pic>
      <p:pic>
        <p:nvPicPr>
          <p:cNvPr id="373" name="Google Shape;373;p47"/>
          <p:cNvPicPr preferRelativeResize="0"/>
          <p:nvPr/>
        </p:nvPicPr>
        <p:blipFill>
          <a:blip r:embed="rId4">
            <a:alphaModFix/>
          </a:blip>
          <a:stretch>
            <a:fillRect/>
          </a:stretch>
        </p:blipFill>
        <p:spPr>
          <a:xfrm>
            <a:off x="152400" y="152400"/>
            <a:ext cx="2707450" cy="4838699"/>
          </a:xfrm>
          <a:prstGeom prst="rect">
            <a:avLst/>
          </a:prstGeom>
          <a:noFill/>
          <a:ln>
            <a:noFill/>
          </a:ln>
        </p:spPr>
      </p:pic>
      <p:pic>
        <p:nvPicPr>
          <p:cNvPr id="374" name="Google Shape;374;p47"/>
          <p:cNvPicPr preferRelativeResize="0"/>
          <p:nvPr/>
        </p:nvPicPr>
        <p:blipFill>
          <a:blip r:embed="rId5">
            <a:alphaModFix/>
          </a:blip>
          <a:stretch>
            <a:fillRect/>
          </a:stretch>
        </p:blipFill>
        <p:spPr>
          <a:xfrm>
            <a:off x="3240850" y="152400"/>
            <a:ext cx="2732197"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0" y="86425"/>
            <a:ext cx="9144000" cy="572700"/>
          </a:xfrm>
          <a:prstGeom prst="rect">
            <a:avLst/>
          </a:prstGeom>
          <a:solidFill>
            <a:srgbClr val="00B6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Let’s head back to the code</a:t>
            </a:r>
            <a:endParaRPr>
              <a:solidFill>
                <a:schemeClr val="lt2"/>
              </a:solidFill>
            </a:endParaRPr>
          </a:p>
        </p:txBody>
      </p:sp>
      <p:pic>
        <p:nvPicPr>
          <p:cNvPr id="380" name="Google Shape;380;p48"/>
          <p:cNvPicPr preferRelativeResize="0"/>
          <p:nvPr/>
        </p:nvPicPr>
        <p:blipFill>
          <a:blip r:embed="rId3">
            <a:alphaModFix/>
          </a:blip>
          <a:stretch>
            <a:fillRect/>
          </a:stretch>
        </p:blipFill>
        <p:spPr>
          <a:xfrm>
            <a:off x="352425" y="1083050"/>
            <a:ext cx="8439150" cy="933450"/>
          </a:xfrm>
          <a:prstGeom prst="rect">
            <a:avLst/>
          </a:prstGeom>
          <a:noFill/>
          <a:ln>
            <a:noFill/>
          </a:ln>
        </p:spPr>
      </p:pic>
      <p:pic>
        <p:nvPicPr>
          <p:cNvPr id="381" name="Google Shape;381;p48"/>
          <p:cNvPicPr preferRelativeResize="0"/>
          <p:nvPr/>
        </p:nvPicPr>
        <p:blipFill>
          <a:blip r:embed="rId4">
            <a:alphaModFix/>
          </a:blip>
          <a:stretch>
            <a:fillRect/>
          </a:stretch>
        </p:blipFill>
        <p:spPr>
          <a:xfrm>
            <a:off x="152400" y="1883150"/>
            <a:ext cx="5251675" cy="2952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311700" y="445025"/>
            <a:ext cx="253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endParaRPr/>
          </a:p>
        </p:txBody>
      </p:sp>
      <p:pic>
        <p:nvPicPr>
          <p:cNvPr id="387" name="Google Shape;387;p49"/>
          <p:cNvPicPr preferRelativeResize="0"/>
          <p:nvPr/>
        </p:nvPicPr>
        <p:blipFill>
          <a:blip r:embed="rId3">
            <a:alphaModFix/>
          </a:blip>
          <a:stretch>
            <a:fillRect/>
          </a:stretch>
        </p:blipFill>
        <p:spPr>
          <a:xfrm>
            <a:off x="3619600" y="152400"/>
            <a:ext cx="3164075" cy="4838701"/>
          </a:xfrm>
          <a:prstGeom prst="rect">
            <a:avLst/>
          </a:prstGeom>
          <a:noFill/>
          <a:ln>
            <a:noFill/>
          </a:ln>
        </p:spPr>
      </p:pic>
      <p:sp>
        <p:nvSpPr>
          <p:cNvPr id="388" name="Google Shape;388;p49"/>
          <p:cNvSpPr txBox="1"/>
          <p:nvPr/>
        </p:nvSpPr>
        <p:spPr>
          <a:xfrm>
            <a:off x="406400" y="1295400"/>
            <a:ext cx="2286000" cy="15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Tells the flex container how to layout items on the main axis.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flex-direction</a:t>
            </a:r>
            <a:endParaRPr/>
          </a:p>
        </p:txBody>
      </p:sp>
      <p:sp>
        <p:nvSpPr>
          <p:cNvPr id="394" name="Google Shape;39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establishes the main-axis, thus defining the direction flex items are placed in the flex container. Flexbox is (aside from optional wrapping) a single-direction layout concept. Think of flex items as primarily laying out either in horizontal rows or vertical columns.</a:t>
            </a:r>
            <a:endParaRPr/>
          </a:p>
          <a:p>
            <a:pPr indent="-342900" lvl="0" marL="1371600" rtl="0" algn="l">
              <a:spcBef>
                <a:spcPts val="1600"/>
              </a:spcBef>
              <a:spcAft>
                <a:spcPts val="0"/>
              </a:spcAft>
              <a:buClr>
                <a:schemeClr val="dk1"/>
              </a:buClr>
              <a:buSzPts val="1800"/>
              <a:buAutoNum type="arabicPeriod"/>
            </a:pPr>
            <a:r>
              <a:rPr b="1" lang="en">
                <a:solidFill>
                  <a:schemeClr val="dk1"/>
                </a:solidFill>
              </a:rPr>
              <a:t>row-reverse </a:t>
            </a:r>
            <a:endParaRPr b="1">
              <a:solidFill>
                <a:schemeClr val="dk1"/>
              </a:solidFill>
            </a:endParaRPr>
          </a:p>
          <a:p>
            <a:pPr indent="-342900" lvl="0" marL="1371600" rtl="0" algn="l">
              <a:spcBef>
                <a:spcPts val="0"/>
              </a:spcBef>
              <a:spcAft>
                <a:spcPts val="0"/>
              </a:spcAft>
              <a:buClr>
                <a:schemeClr val="dk1"/>
              </a:buClr>
              <a:buSzPts val="1800"/>
              <a:buAutoNum type="arabicPeriod"/>
            </a:pPr>
            <a:r>
              <a:rPr b="1" lang="en">
                <a:solidFill>
                  <a:schemeClr val="dk1"/>
                </a:solidFill>
              </a:rPr>
              <a:t>column</a:t>
            </a:r>
            <a:endParaRPr b="1">
              <a:solidFill>
                <a:schemeClr val="dk1"/>
              </a:solidFill>
            </a:endParaRPr>
          </a:p>
          <a:p>
            <a:pPr indent="-342900" lvl="0" marL="1371600" rtl="0" algn="l">
              <a:spcBef>
                <a:spcPts val="0"/>
              </a:spcBef>
              <a:spcAft>
                <a:spcPts val="0"/>
              </a:spcAft>
              <a:buClr>
                <a:schemeClr val="dk1"/>
              </a:buClr>
              <a:buSzPts val="1800"/>
              <a:buAutoNum type="arabicPeriod"/>
            </a:pPr>
            <a:r>
              <a:rPr b="1" lang="en">
                <a:solidFill>
                  <a:schemeClr val="dk1"/>
                </a:solidFill>
              </a:rPr>
              <a:t>column-reverse</a:t>
            </a:r>
            <a:endParaRPr b="1">
              <a:solidFill>
                <a:schemeClr val="dk1"/>
              </a:solidFill>
            </a:endParaRPr>
          </a:p>
          <a:p>
            <a:pPr indent="-342900" lvl="0" marL="1371600" rtl="0" algn="l">
              <a:spcBef>
                <a:spcPts val="0"/>
              </a:spcBef>
              <a:spcAft>
                <a:spcPts val="0"/>
              </a:spcAft>
              <a:buClr>
                <a:schemeClr val="dk1"/>
              </a:buClr>
              <a:buSzPts val="1800"/>
              <a:buAutoNum type="arabicPeriod"/>
            </a:pPr>
            <a:r>
              <a:rPr b="1" lang="en">
                <a:solidFill>
                  <a:schemeClr val="dk1"/>
                </a:solidFill>
              </a:rPr>
              <a:t>row</a:t>
            </a:r>
            <a:endParaRPr sz="2500"/>
          </a:p>
        </p:txBody>
      </p:sp>
      <p:sp>
        <p:nvSpPr>
          <p:cNvPr id="395" name="Google Shape;395;p50"/>
          <p:cNvSpPr txBox="1"/>
          <p:nvPr/>
        </p:nvSpPr>
        <p:spPr>
          <a:xfrm>
            <a:off x="3764650" y="2664900"/>
            <a:ext cx="474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A869A"/>
                </a:solidFill>
                <a:highlight>
                  <a:srgbClr val="FFFFFF"/>
                </a:highlight>
                <a:latin typeface="Roboto"/>
                <a:ea typeface="Roboto"/>
                <a:cs typeface="Roboto"/>
                <a:sym typeface="Roboto"/>
              </a:rPr>
              <a:t>Note that the usage of </a:t>
            </a:r>
            <a:r>
              <a:rPr lang="en" sz="1800">
                <a:solidFill>
                  <a:srgbClr val="7A869A"/>
                </a:solidFill>
                <a:highlight>
                  <a:srgbClr val="F4F5F7"/>
                </a:highlight>
                <a:latin typeface="Roboto Mono"/>
                <a:ea typeface="Roboto Mono"/>
                <a:cs typeface="Roboto Mono"/>
                <a:sym typeface="Roboto Mono"/>
              </a:rPr>
              <a:t>align-items</a:t>
            </a:r>
            <a:r>
              <a:rPr lang="en" sz="1800">
                <a:solidFill>
                  <a:srgbClr val="7A869A"/>
                </a:solidFill>
                <a:highlight>
                  <a:srgbClr val="FFFFFF"/>
                </a:highlight>
                <a:latin typeface="Roboto"/>
                <a:ea typeface="Roboto"/>
                <a:cs typeface="Roboto"/>
                <a:sym typeface="Roboto"/>
              </a:rPr>
              <a:t> and </a:t>
            </a:r>
            <a:r>
              <a:rPr lang="en" sz="1800">
                <a:solidFill>
                  <a:srgbClr val="7A869A"/>
                </a:solidFill>
                <a:highlight>
                  <a:srgbClr val="F4F5F7"/>
                </a:highlight>
                <a:latin typeface="Roboto Mono"/>
                <a:ea typeface="Roboto Mono"/>
                <a:cs typeface="Roboto Mono"/>
                <a:sym typeface="Roboto Mono"/>
              </a:rPr>
              <a:t>justify-content</a:t>
            </a:r>
            <a:r>
              <a:rPr lang="en" sz="1800">
                <a:solidFill>
                  <a:srgbClr val="7A869A"/>
                </a:solidFill>
                <a:highlight>
                  <a:srgbClr val="FFFFFF"/>
                </a:highlight>
                <a:latin typeface="Roboto"/>
                <a:ea typeface="Roboto"/>
                <a:cs typeface="Roboto"/>
                <a:sym typeface="Roboto"/>
              </a:rPr>
              <a:t> varies if the parent container has a </a:t>
            </a:r>
            <a:r>
              <a:rPr lang="en" sz="1800">
                <a:solidFill>
                  <a:srgbClr val="7A869A"/>
                </a:solidFill>
                <a:highlight>
                  <a:srgbClr val="F4F5F7"/>
                </a:highlight>
                <a:latin typeface="Roboto Mono"/>
                <a:ea typeface="Roboto Mono"/>
                <a:cs typeface="Roboto Mono"/>
                <a:sym typeface="Roboto Mono"/>
              </a:rPr>
              <a:t>flex-direction</a:t>
            </a:r>
            <a:r>
              <a:rPr lang="en" sz="1800">
                <a:solidFill>
                  <a:srgbClr val="7A869A"/>
                </a:solidFill>
                <a:highlight>
                  <a:srgbClr val="FFFFFF"/>
                </a:highlight>
                <a:latin typeface="Roboto"/>
                <a:ea typeface="Roboto"/>
                <a:cs typeface="Roboto"/>
                <a:sym typeface="Roboto"/>
              </a:rPr>
              <a:t> of column. </a:t>
            </a:r>
            <a:endParaRPr sz="1800">
              <a:solidFill>
                <a:srgbClr val="7A869A"/>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7A869A"/>
                </a:solidFill>
                <a:highlight>
                  <a:srgbClr val="FFFFFF"/>
                </a:highlight>
                <a:latin typeface="Roboto"/>
                <a:ea typeface="Roboto"/>
                <a:cs typeface="Roboto"/>
                <a:sym typeface="Roboto"/>
              </a:rPr>
              <a:t>In most cases throughout this example, </a:t>
            </a:r>
            <a:r>
              <a:rPr lang="en" sz="1800">
                <a:solidFill>
                  <a:srgbClr val="7A869A"/>
                </a:solidFill>
                <a:highlight>
                  <a:srgbClr val="F4F5F7"/>
                </a:highlight>
                <a:latin typeface="Roboto Mono"/>
                <a:ea typeface="Roboto Mono"/>
                <a:cs typeface="Roboto Mono"/>
                <a:sym typeface="Roboto Mono"/>
              </a:rPr>
              <a:t>align-items</a:t>
            </a:r>
            <a:r>
              <a:rPr lang="en" sz="1800">
                <a:solidFill>
                  <a:srgbClr val="7A869A"/>
                </a:solidFill>
                <a:highlight>
                  <a:srgbClr val="FFFFFF"/>
                </a:highlight>
                <a:latin typeface="Roboto"/>
                <a:ea typeface="Roboto"/>
                <a:cs typeface="Roboto"/>
                <a:sym typeface="Roboto"/>
              </a:rPr>
              <a:t> centers content vertically because the </a:t>
            </a:r>
            <a:r>
              <a:rPr lang="en" sz="1800">
                <a:solidFill>
                  <a:srgbClr val="7A869A"/>
                </a:solidFill>
                <a:highlight>
                  <a:srgbClr val="F4F5F7"/>
                </a:highlight>
                <a:latin typeface="Roboto Mono"/>
                <a:ea typeface="Roboto Mono"/>
                <a:cs typeface="Roboto Mono"/>
                <a:sym typeface="Roboto Mono"/>
              </a:rPr>
              <a:t>flex-direction</a:t>
            </a:r>
            <a:r>
              <a:rPr lang="en" sz="1800">
                <a:solidFill>
                  <a:srgbClr val="7A869A"/>
                </a:solidFill>
                <a:highlight>
                  <a:srgbClr val="FFFFFF"/>
                </a:highlight>
                <a:latin typeface="Roboto"/>
                <a:ea typeface="Roboto"/>
                <a:cs typeface="Roboto"/>
                <a:sym typeface="Roboto"/>
              </a:rPr>
              <a:t> is set to row.</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311700" y="445025"/>
            <a:ext cx="238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align-items</a:t>
            </a:r>
            <a:endParaRPr/>
          </a:p>
        </p:txBody>
      </p:sp>
      <p:sp>
        <p:nvSpPr>
          <p:cNvPr id="401" name="Google Shape;401;p51"/>
          <p:cNvSpPr txBox="1"/>
          <p:nvPr>
            <p:ph idx="1" type="body"/>
          </p:nvPr>
        </p:nvSpPr>
        <p:spPr>
          <a:xfrm>
            <a:off x="311700" y="1152475"/>
            <a:ext cx="293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Tells a flex container how to layout items on the cross axis</a:t>
            </a:r>
            <a:endParaRPr/>
          </a:p>
        </p:txBody>
      </p:sp>
      <p:pic>
        <p:nvPicPr>
          <p:cNvPr id="402" name="Google Shape;402;p51"/>
          <p:cNvPicPr preferRelativeResize="0"/>
          <p:nvPr/>
        </p:nvPicPr>
        <p:blipFill>
          <a:blip r:embed="rId3">
            <a:alphaModFix/>
          </a:blip>
          <a:stretch>
            <a:fillRect/>
          </a:stretch>
        </p:blipFill>
        <p:spPr>
          <a:xfrm>
            <a:off x="4013300" y="127000"/>
            <a:ext cx="3819525" cy="476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1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a:t>
            </a:r>
            <a:endParaRPr/>
          </a:p>
        </p:txBody>
      </p:sp>
      <p:sp>
        <p:nvSpPr>
          <p:cNvPr id="77" name="Google Shape;77;p16"/>
          <p:cNvSpPr txBox="1"/>
          <p:nvPr>
            <p:ph idx="1" type="body"/>
          </p:nvPr>
        </p:nvSpPr>
        <p:spPr>
          <a:xfrm>
            <a:off x="231700" y="791150"/>
            <a:ext cx="5149200" cy="8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Cascade:</a:t>
            </a:r>
            <a:r>
              <a:rPr lang="en" sz="1600"/>
              <a:t> All CSS applied to an element, including from multiple style sheets, are brought together and then the most specific applied.</a:t>
            </a:r>
            <a:endParaRPr sz="1600"/>
          </a:p>
          <a:p>
            <a:pPr indent="0" lvl="0" marL="0" rtl="0" algn="l">
              <a:spcBef>
                <a:spcPts val="1600"/>
              </a:spcBef>
              <a:spcAft>
                <a:spcPts val="0"/>
              </a:spcAft>
              <a:buClr>
                <a:schemeClr val="dk1"/>
              </a:buClr>
              <a:buSzPts val="1100"/>
              <a:buFont typeface="Arial"/>
              <a:buNone/>
            </a:pPr>
            <a:r>
              <a:t/>
            </a:r>
            <a:endParaRPr sz="1900"/>
          </a:p>
          <a:p>
            <a:pPr indent="0" lvl="0" marL="0" rtl="0" algn="l">
              <a:spcBef>
                <a:spcPts val="1600"/>
              </a:spcBef>
              <a:spcAft>
                <a:spcPts val="1600"/>
              </a:spcAft>
              <a:buNone/>
            </a:pPr>
            <a:r>
              <a:t/>
            </a:r>
            <a:endParaRPr b="1" sz="2100"/>
          </a:p>
        </p:txBody>
      </p:sp>
      <p:sp>
        <p:nvSpPr>
          <p:cNvPr id="78" name="Google Shape;78;p16"/>
          <p:cNvSpPr txBox="1"/>
          <p:nvPr/>
        </p:nvSpPr>
        <p:spPr>
          <a:xfrm>
            <a:off x="5380900" y="299150"/>
            <a:ext cx="3534900" cy="46905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Cascading Order</a:t>
            </a:r>
            <a:endParaRPr b="1" sz="1600"/>
          </a:p>
          <a:p>
            <a:pPr indent="0" lvl="0" marL="0" rtl="0" algn="l">
              <a:spcBef>
                <a:spcPts val="0"/>
              </a:spcBef>
              <a:spcAft>
                <a:spcPts val="0"/>
              </a:spcAft>
              <a:buNone/>
            </a:pPr>
            <a:r>
              <a:t/>
            </a:r>
            <a:endParaRPr b="1"/>
          </a:p>
          <a:p>
            <a:pPr indent="0" lvl="0" marL="0" rtl="0" algn="l">
              <a:spcBef>
                <a:spcPts val="0"/>
              </a:spcBef>
              <a:spcAft>
                <a:spcPts val="0"/>
              </a:spcAft>
              <a:buNone/>
            </a:pPr>
            <a:r>
              <a:rPr b="1" lang="en"/>
              <a:t>Highest Priority</a:t>
            </a:r>
            <a:endParaRPr b="1"/>
          </a:p>
          <a:p>
            <a:pPr indent="-317500" lvl="0" marL="457200" rtl="0" algn="l">
              <a:spcBef>
                <a:spcPts val="0"/>
              </a:spcBef>
              <a:spcAft>
                <a:spcPts val="0"/>
              </a:spcAft>
              <a:buSzPts val="1400"/>
              <a:buAutoNum type="arabicPeriod"/>
            </a:pPr>
            <a:r>
              <a:rPr lang="en"/>
              <a:t>Inline Styles</a:t>
            </a:r>
            <a:endParaRPr/>
          </a:p>
          <a:p>
            <a:pPr indent="-317500" lvl="0" marL="457200" rtl="0" algn="l">
              <a:spcBef>
                <a:spcPts val="0"/>
              </a:spcBef>
              <a:spcAft>
                <a:spcPts val="0"/>
              </a:spcAft>
              <a:buSzPts val="1400"/>
              <a:buAutoNum type="arabicPeriod"/>
            </a:pPr>
            <a:r>
              <a:rPr lang="en"/>
              <a:t>Internal Styles</a:t>
            </a:r>
            <a:endParaRPr/>
          </a:p>
          <a:p>
            <a:pPr indent="-317500" lvl="0" marL="457200" rtl="0" algn="l">
              <a:spcBef>
                <a:spcPts val="0"/>
              </a:spcBef>
              <a:spcAft>
                <a:spcPts val="0"/>
              </a:spcAft>
              <a:buSzPts val="1400"/>
              <a:buAutoNum type="arabicPeriod"/>
            </a:pPr>
            <a:r>
              <a:rPr lang="en"/>
              <a:t>External Styles</a:t>
            </a:r>
            <a:endParaRPr/>
          </a:p>
          <a:p>
            <a:pPr indent="-317500" lvl="0" marL="457200" rtl="0" algn="l">
              <a:spcBef>
                <a:spcPts val="0"/>
              </a:spcBef>
              <a:spcAft>
                <a:spcPts val="0"/>
              </a:spcAft>
              <a:buSzPts val="1400"/>
              <a:buAutoNum type="arabicPeriod"/>
            </a:pPr>
            <a:r>
              <a:rPr lang="en"/>
              <a:t>Browser defaults</a:t>
            </a:r>
            <a:br>
              <a:rPr lang="en"/>
            </a:br>
            <a:endParaRPr/>
          </a:p>
          <a:p>
            <a:pPr indent="0" lvl="0" marL="0" rtl="0" algn="l">
              <a:spcBef>
                <a:spcPts val="0"/>
              </a:spcBef>
              <a:spcAft>
                <a:spcPts val="0"/>
              </a:spcAft>
              <a:buNone/>
            </a:pPr>
            <a:r>
              <a:rPr b="1" lang="en"/>
              <a:t>Last Rule</a:t>
            </a:r>
            <a:endParaRPr b="1"/>
          </a:p>
          <a:p>
            <a:pPr indent="-317500" lvl="0" marL="457200" rtl="0" algn="l">
              <a:spcBef>
                <a:spcPts val="0"/>
              </a:spcBef>
              <a:spcAft>
                <a:spcPts val="0"/>
              </a:spcAft>
              <a:buSzPts val="1400"/>
              <a:buChar char="●"/>
            </a:pPr>
            <a:r>
              <a:rPr lang="en"/>
              <a:t>If two selectors are identical, the later of the two will be applied</a:t>
            </a:r>
            <a:br>
              <a:rPr lang="en"/>
            </a:br>
            <a:endParaRPr/>
          </a:p>
          <a:p>
            <a:pPr indent="0" lvl="0" marL="0" rtl="0" algn="l">
              <a:spcBef>
                <a:spcPts val="0"/>
              </a:spcBef>
              <a:spcAft>
                <a:spcPts val="0"/>
              </a:spcAft>
              <a:buNone/>
            </a:pPr>
            <a:r>
              <a:rPr b="1" lang="en"/>
              <a:t>Specific</a:t>
            </a:r>
            <a:endParaRPr b="1"/>
          </a:p>
          <a:p>
            <a:pPr indent="-317500" lvl="0" marL="457200" rtl="0" algn="l">
              <a:spcBef>
                <a:spcPts val="0"/>
              </a:spcBef>
              <a:spcAft>
                <a:spcPts val="0"/>
              </a:spcAft>
              <a:buSzPts val="1400"/>
              <a:buChar char="●"/>
            </a:pPr>
            <a:r>
              <a:rPr lang="en"/>
              <a:t>The most specific selector will be applied.  h1 {} is more specific than * {}</a:t>
            </a:r>
            <a:br>
              <a:rPr lang="en"/>
            </a:br>
            <a:endParaRPr/>
          </a:p>
          <a:p>
            <a:pPr indent="0" lvl="0" marL="0" rtl="0" algn="l">
              <a:spcBef>
                <a:spcPts val="0"/>
              </a:spcBef>
              <a:spcAft>
                <a:spcPts val="0"/>
              </a:spcAft>
              <a:buNone/>
            </a:pPr>
            <a:r>
              <a:rPr b="1" lang="en"/>
              <a:t>!Important</a:t>
            </a:r>
            <a:endParaRPr b="1"/>
          </a:p>
          <a:p>
            <a:pPr indent="-317500" lvl="0" marL="457200" rtl="0" algn="l">
              <a:spcBef>
                <a:spcPts val="0"/>
              </a:spcBef>
              <a:spcAft>
                <a:spcPts val="0"/>
              </a:spcAft>
              <a:buSzPts val="1400"/>
              <a:buChar char="●"/>
            </a:pPr>
            <a:r>
              <a:rPr lang="en"/>
              <a:t>indicates that this rule is more important than previous rules that may be applied.</a:t>
            </a:r>
            <a:endParaRPr/>
          </a:p>
        </p:txBody>
      </p:sp>
      <p:pic>
        <p:nvPicPr>
          <p:cNvPr id="79" name="Google Shape;79;p16"/>
          <p:cNvPicPr preferRelativeResize="0"/>
          <p:nvPr/>
        </p:nvPicPr>
        <p:blipFill>
          <a:blip r:embed="rId3">
            <a:alphaModFix/>
          </a:blip>
          <a:stretch>
            <a:fillRect/>
          </a:stretch>
        </p:blipFill>
        <p:spPr>
          <a:xfrm>
            <a:off x="231700" y="1897125"/>
            <a:ext cx="4724532" cy="2911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311700" y="25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 Terminology</a:t>
            </a:r>
            <a:endParaRPr/>
          </a:p>
        </p:txBody>
      </p:sp>
      <p:pic>
        <p:nvPicPr>
          <p:cNvPr id="408" name="Google Shape;408;p52"/>
          <p:cNvPicPr preferRelativeResize="0"/>
          <p:nvPr/>
        </p:nvPicPr>
        <p:blipFill>
          <a:blip r:embed="rId3">
            <a:alphaModFix/>
          </a:blip>
          <a:stretch>
            <a:fillRect/>
          </a:stretch>
        </p:blipFill>
        <p:spPr>
          <a:xfrm>
            <a:off x="136825" y="1802850"/>
            <a:ext cx="6305252" cy="3052375"/>
          </a:xfrm>
          <a:prstGeom prst="rect">
            <a:avLst/>
          </a:prstGeom>
          <a:noFill/>
          <a:ln>
            <a:noFill/>
          </a:ln>
        </p:spPr>
      </p:pic>
      <p:pic>
        <p:nvPicPr>
          <p:cNvPr id="409" name="Google Shape;409;p52"/>
          <p:cNvPicPr preferRelativeResize="0"/>
          <p:nvPr/>
        </p:nvPicPr>
        <p:blipFill rotWithShape="1">
          <a:blip r:embed="rId3">
            <a:alphaModFix/>
          </a:blip>
          <a:srcRect b="36050" l="7139" r="8861" t="-36050"/>
          <a:stretch/>
        </p:blipFill>
        <p:spPr>
          <a:xfrm>
            <a:off x="4081750" y="394650"/>
            <a:ext cx="4977299" cy="4253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flex-wrap</a:t>
            </a:r>
            <a:endParaRPr/>
          </a:p>
        </p:txBody>
      </p:sp>
      <p:sp>
        <p:nvSpPr>
          <p:cNvPr id="415" name="Google Shape;41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Flexbox will try to put all items on one row or column. Setting flex-wrap will tell the flex container that it can wrap the items onto multiple rows or columns.</a:t>
            </a:r>
            <a:endParaRPr/>
          </a:p>
          <a:p>
            <a:pPr indent="-342900" lvl="0" marL="457200" rtl="0" algn="l">
              <a:spcBef>
                <a:spcPts val="1600"/>
              </a:spcBef>
              <a:spcAft>
                <a:spcPts val="0"/>
              </a:spcAft>
              <a:buSzPts val="1800"/>
              <a:buAutoNum type="arabicPeriod"/>
            </a:pPr>
            <a:r>
              <a:rPr lang="en"/>
              <a:t>nowrap (default): all flex items will be on one line</a:t>
            </a:r>
            <a:endParaRPr/>
          </a:p>
          <a:p>
            <a:pPr indent="-342900" lvl="0" marL="457200" rtl="0" algn="l">
              <a:spcBef>
                <a:spcPts val="0"/>
              </a:spcBef>
              <a:spcAft>
                <a:spcPts val="0"/>
              </a:spcAft>
              <a:buSzPts val="1800"/>
              <a:buAutoNum type="arabicPeriod"/>
            </a:pPr>
            <a:r>
              <a:rPr lang="en"/>
              <a:t>wrap: flex items will wrap onto multiple lines, from top to bottom.</a:t>
            </a:r>
            <a:endParaRPr/>
          </a:p>
          <a:p>
            <a:pPr indent="-342900" lvl="0" marL="457200" rtl="0" algn="l">
              <a:spcBef>
                <a:spcPts val="0"/>
              </a:spcBef>
              <a:spcAft>
                <a:spcPts val="0"/>
              </a:spcAft>
              <a:buSzPts val="1800"/>
              <a:buAutoNum type="arabicPeriod"/>
            </a:pPr>
            <a:r>
              <a:rPr lang="en"/>
              <a:t>wrap-reverse: flex items will wrap onto multiple lines from bottom to top.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421" name="Google Shape;421;p54"/>
          <p:cNvSpPr txBox="1"/>
          <p:nvPr>
            <p:ph idx="1" type="body"/>
          </p:nvPr>
        </p:nvSpPr>
        <p:spPr>
          <a:xfrm>
            <a:off x="311700" y="1152475"/>
            <a:ext cx="8520600" cy="14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Applied to flex items instead of the container.</a:t>
            </a:r>
            <a:endParaRPr/>
          </a:p>
          <a:p>
            <a:pPr indent="0" lvl="0" marL="0" rtl="0" algn="l">
              <a:spcBef>
                <a:spcPts val="1600"/>
              </a:spcBef>
              <a:spcAft>
                <a:spcPts val="1600"/>
              </a:spcAft>
              <a:buNone/>
            </a:pPr>
            <a:r>
              <a:rPr lang="en"/>
              <a:t>Flex items are displayed in the same order as they appear in the source document by default. The order property can be used to change this ordering.</a:t>
            </a:r>
            <a:endParaRPr/>
          </a:p>
        </p:txBody>
      </p:sp>
      <p:sp>
        <p:nvSpPr>
          <p:cNvPr id="422" name="Google Shape;422;p54"/>
          <p:cNvSpPr txBox="1"/>
          <p:nvPr/>
        </p:nvSpPr>
        <p:spPr>
          <a:xfrm>
            <a:off x="3022600" y="2763525"/>
            <a:ext cx="2311500" cy="121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.flex-item {</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  order: 2;</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a:t>
            </a:r>
            <a:endParaRPr sz="2300">
              <a:solidFill>
                <a:srgbClr val="FFFFFF"/>
              </a:solidFill>
              <a:highlight>
                <a:srgbClr val="000000"/>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BREAK?</a:t>
            </a:r>
            <a:endParaRPr sz="4800">
              <a:solidFill>
                <a:srgbClr val="434343"/>
              </a:solidFill>
              <a:latin typeface="Proxima Nova"/>
              <a:ea typeface="Proxima Nova"/>
              <a:cs typeface="Proxima Nova"/>
              <a:sym typeface="Proxima Nova"/>
            </a:endParaRPr>
          </a:p>
        </p:txBody>
      </p:sp>
      <p:pic>
        <p:nvPicPr>
          <p:cNvPr descr="tagline.png" id="428" name="Google Shape;428;p55"/>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29" name="Google Shape;429;p55"/>
          <p:cNvPicPr preferRelativeResize="0"/>
          <p:nvPr/>
        </p:nvPicPr>
        <p:blipFill>
          <a:blip r:embed="rId4">
            <a:alphaModFix/>
          </a:blip>
          <a:stretch>
            <a:fillRect/>
          </a:stretch>
        </p:blipFill>
        <p:spPr>
          <a:xfrm>
            <a:off x="2501325" y="996289"/>
            <a:ext cx="4419600" cy="35383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311700" y="26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flex-basis</a:t>
            </a:r>
            <a:endParaRPr/>
          </a:p>
        </p:txBody>
      </p:sp>
      <p:sp>
        <p:nvSpPr>
          <p:cNvPr id="435" name="Google Shape;435;p56"/>
          <p:cNvSpPr txBox="1"/>
          <p:nvPr>
            <p:ph idx="1" type="body"/>
          </p:nvPr>
        </p:nvSpPr>
        <p:spPr>
          <a:xfrm>
            <a:off x="311700" y="974675"/>
            <a:ext cx="85206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Applied to flex items instead of the container.</a:t>
            </a:r>
            <a:endParaRPr sz="1500"/>
          </a:p>
          <a:p>
            <a:pPr indent="0" lvl="0" marL="0" rtl="0" algn="l">
              <a:spcBef>
                <a:spcPts val="1600"/>
              </a:spcBef>
              <a:spcAft>
                <a:spcPts val="0"/>
              </a:spcAft>
              <a:buNone/>
            </a:pPr>
            <a:r>
              <a:rPr lang="en" sz="1500"/>
              <a:t>It specifies the initial size of the flex item, before any available space is distributed according to the flex factors. The optimal size of an flex item before it is added to the flexbox.  It is limited by max/min width.  When omitted from the flex shorthand, its specified value is the length zero.</a:t>
            </a:r>
            <a:endParaRPr sz="1500"/>
          </a:p>
          <a:p>
            <a:pPr indent="0" lvl="0" marL="0" rtl="0" algn="l">
              <a:spcBef>
                <a:spcPts val="1600"/>
              </a:spcBef>
              <a:spcAft>
                <a:spcPts val="1600"/>
              </a:spcAft>
              <a:buNone/>
            </a:pPr>
            <a:r>
              <a:rPr lang="en" sz="1500"/>
              <a:t>A flex-basis value set to auto sizes the element according to its size property (which can itself be the keyword auto, which sizes the element based on its contents).</a:t>
            </a:r>
            <a:endParaRPr sz="1500"/>
          </a:p>
        </p:txBody>
      </p:sp>
      <p:sp>
        <p:nvSpPr>
          <p:cNvPr id="436" name="Google Shape;436;p56"/>
          <p:cNvSpPr txBox="1"/>
          <p:nvPr/>
        </p:nvSpPr>
        <p:spPr>
          <a:xfrm>
            <a:off x="3060700" y="3670175"/>
            <a:ext cx="3555900" cy="121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.flex-item {</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  flex-basis: 100px;</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a:t>
            </a:r>
            <a:endParaRPr sz="2300">
              <a:solidFill>
                <a:srgbClr val="FFFFFF"/>
              </a:solidFill>
              <a:highlight>
                <a:srgbClr val="000000"/>
              </a:highlight>
            </a:endParaRPr>
          </a:p>
        </p:txBody>
      </p:sp>
      <p:sp>
        <p:nvSpPr>
          <p:cNvPr id="437" name="Google Shape;437;p56"/>
          <p:cNvSpPr txBox="1"/>
          <p:nvPr/>
        </p:nvSpPr>
        <p:spPr>
          <a:xfrm>
            <a:off x="444850" y="74150"/>
            <a:ext cx="2409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txBox="1"/>
          <p:nvPr/>
        </p:nvSpPr>
        <p:spPr>
          <a:xfrm>
            <a:off x="444850" y="4402100"/>
            <a:ext cx="20388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Flex-Basis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type="title"/>
          </p:nvPr>
        </p:nvSpPr>
        <p:spPr>
          <a:xfrm>
            <a:off x="311700" y="26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flex-shrink</a:t>
            </a:r>
            <a:endParaRPr/>
          </a:p>
        </p:txBody>
      </p:sp>
      <p:sp>
        <p:nvSpPr>
          <p:cNvPr id="444" name="Google Shape;444;p57"/>
          <p:cNvSpPr txBox="1"/>
          <p:nvPr>
            <p:ph idx="1" type="body"/>
          </p:nvPr>
        </p:nvSpPr>
        <p:spPr>
          <a:xfrm>
            <a:off x="311700" y="974675"/>
            <a:ext cx="85206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Applied to flex items instead of the container.</a:t>
            </a:r>
            <a:endParaRPr/>
          </a:p>
          <a:p>
            <a:pPr indent="0" lvl="0" marL="0" rtl="0" algn="l">
              <a:spcBef>
                <a:spcPts val="1600"/>
              </a:spcBef>
              <a:spcAft>
                <a:spcPts val="0"/>
              </a:spcAft>
              <a:buNone/>
            </a:pPr>
            <a:r>
              <a:rPr lang="en"/>
              <a:t>It specifies the “flex shrink factor”, which determines how much the flex item will shrink relative to the rest of the flex items in the flex container when there isn’t enough space on the row.</a:t>
            </a:r>
            <a:endParaRPr/>
          </a:p>
          <a:p>
            <a:pPr indent="0" lvl="0" marL="0" rtl="0" algn="l">
              <a:spcBef>
                <a:spcPts val="1600"/>
              </a:spcBef>
              <a:spcAft>
                <a:spcPts val="1600"/>
              </a:spcAft>
              <a:buNone/>
            </a:pPr>
            <a:r>
              <a:rPr lang="en"/>
              <a:t>When omitted, it is set to 1 and the flex shrink factor is multiplied by the flex basis when distributing negative space.</a:t>
            </a:r>
            <a:endParaRPr/>
          </a:p>
        </p:txBody>
      </p:sp>
      <p:sp>
        <p:nvSpPr>
          <p:cNvPr id="445" name="Google Shape;445;p57"/>
          <p:cNvSpPr txBox="1"/>
          <p:nvPr/>
        </p:nvSpPr>
        <p:spPr>
          <a:xfrm>
            <a:off x="3035300" y="3581275"/>
            <a:ext cx="3555900" cy="121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.flex-item {</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  flex-shrink: 2;</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a:t>
            </a:r>
            <a:endParaRPr sz="210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type="title"/>
          </p:nvPr>
        </p:nvSpPr>
        <p:spPr>
          <a:xfrm>
            <a:off x="311700" y="10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flex-grow</a:t>
            </a:r>
            <a:endParaRPr/>
          </a:p>
        </p:txBody>
      </p:sp>
      <p:sp>
        <p:nvSpPr>
          <p:cNvPr id="451" name="Google Shape;451;p58"/>
          <p:cNvSpPr txBox="1"/>
          <p:nvPr>
            <p:ph idx="1" type="body"/>
          </p:nvPr>
        </p:nvSpPr>
        <p:spPr>
          <a:xfrm>
            <a:off x="311700" y="796875"/>
            <a:ext cx="85206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Applied to flex items instead of the container.</a:t>
            </a:r>
            <a:endParaRPr/>
          </a:p>
          <a:p>
            <a:pPr indent="0" lvl="0" marL="0" rtl="0" algn="l">
              <a:spcBef>
                <a:spcPts val="1600"/>
              </a:spcBef>
              <a:spcAft>
                <a:spcPts val="0"/>
              </a:spcAft>
              <a:buNone/>
            </a:pPr>
            <a:r>
              <a:rPr lang="en"/>
              <a:t>It defines the ability for a flex item to grow if necessary. It accepts a unitless value that serves as a proportion. It dictates what amount of the available space inside the flex container the item should take up.</a:t>
            </a:r>
            <a:endParaRPr/>
          </a:p>
          <a:p>
            <a:pPr indent="0" lvl="0" marL="0" rtl="0" algn="l">
              <a:spcBef>
                <a:spcPts val="1600"/>
              </a:spcBef>
              <a:spcAft>
                <a:spcPts val="1600"/>
              </a:spcAft>
              <a:buNone/>
            </a:pPr>
            <a:r>
              <a:rPr lang="en"/>
              <a:t>For example, if all items have flex-grow set to 1, every child will set to an equal size inside the container. If you were to give one of the children a value of 2, that child would take up twice as much space as the others.</a:t>
            </a:r>
            <a:endParaRPr/>
          </a:p>
        </p:txBody>
      </p:sp>
      <p:sp>
        <p:nvSpPr>
          <p:cNvPr id="452" name="Google Shape;452;p58"/>
          <p:cNvSpPr txBox="1"/>
          <p:nvPr/>
        </p:nvSpPr>
        <p:spPr>
          <a:xfrm>
            <a:off x="3035300" y="3581275"/>
            <a:ext cx="3555900" cy="121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.flex-item {</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  flex-grow: 2;</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a:t>
            </a:r>
            <a:endParaRPr sz="210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align-self</a:t>
            </a:r>
            <a:endParaRPr/>
          </a:p>
        </p:txBody>
      </p:sp>
      <p:sp>
        <p:nvSpPr>
          <p:cNvPr id="458" name="Google Shape;458;p59"/>
          <p:cNvSpPr txBox="1"/>
          <p:nvPr>
            <p:ph idx="1" type="body"/>
          </p:nvPr>
        </p:nvSpPr>
        <p:spPr>
          <a:xfrm>
            <a:off x="311700" y="712925"/>
            <a:ext cx="8520600" cy="30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Applied to flex items instead of the container.</a:t>
            </a:r>
            <a:endParaRPr/>
          </a:p>
          <a:p>
            <a:pPr indent="0" lvl="0" marL="0" rtl="0" algn="l">
              <a:spcBef>
                <a:spcPts val="1600"/>
              </a:spcBef>
              <a:spcAft>
                <a:spcPts val="0"/>
              </a:spcAft>
              <a:buNone/>
            </a:pPr>
            <a:r>
              <a:rPr lang="en" sz="1450">
                <a:solidFill>
                  <a:srgbClr val="2E2F3E"/>
                </a:solidFill>
                <a:latin typeface="Roboto"/>
                <a:ea typeface="Roboto"/>
                <a:cs typeface="Roboto"/>
                <a:sym typeface="Roboto"/>
              </a:rPr>
              <a:t>It makes possible to override the </a:t>
            </a:r>
            <a:r>
              <a:rPr lang="en" sz="1450">
                <a:solidFill>
                  <a:srgbClr val="2E2F3E"/>
                </a:solidFill>
                <a:highlight>
                  <a:srgbClr val="FFF6EA"/>
                </a:highlight>
                <a:latin typeface="Courier New"/>
                <a:ea typeface="Courier New"/>
                <a:cs typeface="Courier New"/>
                <a:sym typeface="Courier New"/>
              </a:rPr>
              <a:t>align-items</a:t>
            </a:r>
            <a:r>
              <a:rPr lang="en" sz="1450">
                <a:solidFill>
                  <a:srgbClr val="2E2F3E"/>
                </a:solidFill>
                <a:latin typeface="Roboto"/>
                <a:ea typeface="Roboto"/>
                <a:cs typeface="Roboto"/>
                <a:sym typeface="Roboto"/>
              </a:rPr>
              <a:t> value for specific flex items.</a:t>
            </a:r>
            <a:endParaRPr sz="1450">
              <a:solidFill>
                <a:srgbClr val="2E2F3E"/>
              </a:solidFill>
              <a:latin typeface="Roboto"/>
              <a:ea typeface="Roboto"/>
              <a:cs typeface="Roboto"/>
              <a:sym typeface="Roboto"/>
            </a:endParaRPr>
          </a:p>
          <a:p>
            <a:pPr indent="0" lvl="0" marL="0" rtl="0" algn="l">
              <a:spcBef>
                <a:spcPts val="1800"/>
              </a:spcBef>
              <a:spcAft>
                <a:spcPts val="0"/>
              </a:spcAft>
              <a:buNone/>
            </a:pPr>
            <a:r>
              <a:rPr lang="en" sz="1450">
                <a:solidFill>
                  <a:srgbClr val="2E2F3E"/>
                </a:solidFill>
                <a:latin typeface="Roboto"/>
                <a:ea typeface="Roboto"/>
                <a:cs typeface="Roboto"/>
                <a:sym typeface="Roboto"/>
              </a:rPr>
              <a:t>The </a:t>
            </a:r>
            <a:r>
              <a:rPr lang="en" sz="1450">
                <a:solidFill>
                  <a:srgbClr val="2E2F3E"/>
                </a:solidFill>
                <a:highlight>
                  <a:srgbClr val="FFF6EA"/>
                </a:highlight>
                <a:latin typeface="Courier New"/>
                <a:ea typeface="Courier New"/>
                <a:cs typeface="Courier New"/>
                <a:sym typeface="Courier New"/>
              </a:rPr>
              <a:t>align-self</a:t>
            </a:r>
            <a:r>
              <a:rPr lang="en" sz="1450">
                <a:solidFill>
                  <a:srgbClr val="2E2F3E"/>
                </a:solidFill>
                <a:latin typeface="Roboto"/>
                <a:ea typeface="Roboto"/>
                <a:cs typeface="Roboto"/>
                <a:sym typeface="Roboto"/>
              </a:rPr>
              <a:t> property accepts the same 5 values as the </a:t>
            </a:r>
            <a:r>
              <a:rPr lang="en" sz="1450">
                <a:solidFill>
                  <a:srgbClr val="2E2F3E"/>
                </a:solidFill>
                <a:highlight>
                  <a:srgbClr val="FFF6EA"/>
                </a:highlight>
                <a:latin typeface="Courier New"/>
                <a:ea typeface="Courier New"/>
                <a:cs typeface="Courier New"/>
                <a:sym typeface="Courier New"/>
              </a:rPr>
              <a:t>align-items</a:t>
            </a:r>
            <a:r>
              <a:rPr lang="en" sz="1450">
                <a:solidFill>
                  <a:srgbClr val="2E2F3E"/>
                </a:solidFill>
                <a:latin typeface="Roboto"/>
                <a:ea typeface="Roboto"/>
                <a:cs typeface="Roboto"/>
                <a:sym typeface="Roboto"/>
              </a:rPr>
              <a:t>:</a:t>
            </a:r>
            <a:endParaRPr sz="1450">
              <a:solidFill>
                <a:srgbClr val="2E2F3E"/>
              </a:solidFill>
              <a:latin typeface="Roboto"/>
              <a:ea typeface="Roboto"/>
              <a:cs typeface="Roboto"/>
              <a:sym typeface="Roboto"/>
            </a:endParaRPr>
          </a:p>
          <a:p>
            <a:pPr indent="-320675" lvl="0" marL="457200" rtl="0" algn="l">
              <a:spcBef>
                <a:spcPts val="1800"/>
              </a:spcBef>
              <a:spcAft>
                <a:spcPts val="0"/>
              </a:spcAft>
              <a:buClr>
                <a:srgbClr val="2E2F3E"/>
              </a:buClr>
              <a:buSzPts val="1450"/>
              <a:buFont typeface="Roboto"/>
              <a:buChar char="●"/>
            </a:pPr>
            <a:r>
              <a:rPr lang="en" sz="1450">
                <a:solidFill>
                  <a:srgbClr val="2E2F3E"/>
                </a:solidFill>
                <a:highlight>
                  <a:srgbClr val="FFF6EA"/>
                </a:highlight>
                <a:latin typeface="Courier New"/>
                <a:ea typeface="Courier New"/>
                <a:cs typeface="Courier New"/>
                <a:sym typeface="Courier New"/>
              </a:rPr>
              <a:t>flex-start</a:t>
            </a:r>
            <a:r>
              <a:rPr lang="en" sz="1450">
                <a:solidFill>
                  <a:srgbClr val="2E2F3E"/>
                </a:solidFill>
                <a:latin typeface="Roboto"/>
                <a:ea typeface="Roboto"/>
                <a:cs typeface="Roboto"/>
                <a:sym typeface="Roboto"/>
              </a:rPr>
              <a:t>: cross-start margin edge of the item is placed on the cross-start line</a:t>
            </a:r>
            <a:endParaRPr sz="1450">
              <a:solidFill>
                <a:srgbClr val="2E2F3E"/>
              </a:solidFill>
              <a:latin typeface="Roboto"/>
              <a:ea typeface="Roboto"/>
              <a:cs typeface="Roboto"/>
              <a:sym typeface="Roboto"/>
            </a:endParaRPr>
          </a:p>
          <a:p>
            <a:pPr indent="-320675" lvl="0" marL="457200" rtl="0" algn="l">
              <a:spcBef>
                <a:spcPts val="0"/>
              </a:spcBef>
              <a:spcAft>
                <a:spcPts val="0"/>
              </a:spcAft>
              <a:buClr>
                <a:srgbClr val="2E2F3E"/>
              </a:buClr>
              <a:buSzPts val="1450"/>
              <a:buFont typeface="Roboto"/>
              <a:buChar char="●"/>
            </a:pPr>
            <a:r>
              <a:rPr lang="en" sz="1450">
                <a:solidFill>
                  <a:srgbClr val="2E2F3E"/>
                </a:solidFill>
                <a:highlight>
                  <a:srgbClr val="FFF6EA"/>
                </a:highlight>
                <a:latin typeface="Courier New"/>
                <a:ea typeface="Courier New"/>
                <a:cs typeface="Courier New"/>
                <a:sym typeface="Courier New"/>
              </a:rPr>
              <a:t>flex-end</a:t>
            </a:r>
            <a:r>
              <a:rPr lang="en" sz="1450">
                <a:solidFill>
                  <a:srgbClr val="2E2F3E"/>
                </a:solidFill>
                <a:latin typeface="Roboto"/>
                <a:ea typeface="Roboto"/>
                <a:cs typeface="Roboto"/>
                <a:sym typeface="Roboto"/>
              </a:rPr>
              <a:t>: cross-end margin edge of the item is placed on the cross-end line</a:t>
            </a:r>
            <a:endParaRPr sz="1450">
              <a:solidFill>
                <a:srgbClr val="2E2F3E"/>
              </a:solidFill>
              <a:latin typeface="Roboto"/>
              <a:ea typeface="Roboto"/>
              <a:cs typeface="Roboto"/>
              <a:sym typeface="Roboto"/>
            </a:endParaRPr>
          </a:p>
          <a:p>
            <a:pPr indent="-320675" lvl="0" marL="457200" rtl="0" algn="l">
              <a:spcBef>
                <a:spcPts val="0"/>
              </a:spcBef>
              <a:spcAft>
                <a:spcPts val="0"/>
              </a:spcAft>
              <a:buClr>
                <a:srgbClr val="2E2F3E"/>
              </a:buClr>
              <a:buSzPts val="1450"/>
              <a:buFont typeface="Roboto"/>
              <a:buChar char="●"/>
            </a:pPr>
            <a:r>
              <a:rPr lang="en" sz="1450">
                <a:solidFill>
                  <a:srgbClr val="2E2F3E"/>
                </a:solidFill>
                <a:highlight>
                  <a:srgbClr val="FFF6EA"/>
                </a:highlight>
                <a:latin typeface="Courier New"/>
                <a:ea typeface="Courier New"/>
                <a:cs typeface="Courier New"/>
                <a:sym typeface="Courier New"/>
              </a:rPr>
              <a:t>center</a:t>
            </a:r>
            <a:r>
              <a:rPr lang="en" sz="1450">
                <a:solidFill>
                  <a:srgbClr val="2E2F3E"/>
                </a:solidFill>
                <a:latin typeface="Roboto"/>
                <a:ea typeface="Roboto"/>
                <a:cs typeface="Roboto"/>
                <a:sym typeface="Roboto"/>
              </a:rPr>
              <a:t>: item is centered in the cross-axis</a:t>
            </a:r>
            <a:endParaRPr sz="1450">
              <a:solidFill>
                <a:srgbClr val="2E2F3E"/>
              </a:solidFill>
              <a:latin typeface="Roboto"/>
              <a:ea typeface="Roboto"/>
              <a:cs typeface="Roboto"/>
              <a:sym typeface="Roboto"/>
            </a:endParaRPr>
          </a:p>
          <a:p>
            <a:pPr indent="-320675" lvl="0" marL="457200" rtl="0" algn="l">
              <a:spcBef>
                <a:spcPts val="0"/>
              </a:spcBef>
              <a:spcAft>
                <a:spcPts val="0"/>
              </a:spcAft>
              <a:buClr>
                <a:srgbClr val="2E2F3E"/>
              </a:buClr>
              <a:buSzPts val="1450"/>
              <a:buFont typeface="Roboto"/>
              <a:buChar char="●"/>
            </a:pPr>
            <a:r>
              <a:rPr lang="en" sz="1450">
                <a:solidFill>
                  <a:srgbClr val="2E2F3E"/>
                </a:solidFill>
                <a:highlight>
                  <a:srgbClr val="FFF6EA"/>
                </a:highlight>
                <a:latin typeface="Courier New"/>
                <a:ea typeface="Courier New"/>
                <a:cs typeface="Courier New"/>
                <a:sym typeface="Courier New"/>
              </a:rPr>
              <a:t>baseline</a:t>
            </a:r>
            <a:r>
              <a:rPr lang="en" sz="1450">
                <a:solidFill>
                  <a:srgbClr val="2E2F3E"/>
                </a:solidFill>
                <a:latin typeface="Roboto"/>
                <a:ea typeface="Roboto"/>
                <a:cs typeface="Roboto"/>
                <a:sym typeface="Roboto"/>
              </a:rPr>
              <a:t>: items are aligned such as their baseline are aligned</a:t>
            </a:r>
            <a:endParaRPr sz="1450">
              <a:solidFill>
                <a:srgbClr val="2E2F3E"/>
              </a:solidFill>
              <a:latin typeface="Roboto"/>
              <a:ea typeface="Roboto"/>
              <a:cs typeface="Roboto"/>
              <a:sym typeface="Roboto"/>
            </a:endParaRPr>
          </a:p>
          <a:p>
            <a:pPr indent="-320675" lvl="0" marL="457200" rtl="0" algn="l">
              <a:spcBef>
                <a:spcPts val="0"/>
              </a:spcBef>
              <a:spcAft>
                <a:spcPts val="0"/>
              </a:spcAft>
              <a:buClr>
                <a:srgbClr val="2E2F3E"/>
              </a:buClr>
              <a:buSzPts val="1450"/>
              <a:buFont typeface="Roboto"/>
              <a:buChar char="●"/>
            </a:pPr>
            <a:r>
              <a:rPr lang="en" sz="1450">
                <a:solidFill>
                  <a:srgbClr val="2E2F3E"/>
                </a:solidFill>
                <a:highlight>
                  <a:srgbClr val="FFF6EA"/>
                </a:highlight>
                <a:latin typeface="Courier New"/>
                <a:ea typeface="Courier New"/>
                <a:cs typeface="Courier New"/>
                <a:sym typeface="Courier New"/>
              </a:rPr>
              <a:t>stretch</a:t>
            </a:r>
            <a:r>
              <a:rPr lang="en" sz="1450">
                <a:solidFill>
                  <a:srgbClr val="2E2F3E"/>
                </a:solidFill>
                <a:latin typeface="Roboto"/>
                <a:ea typeface="Roboto"/>
                <a:cs typeface="Roboto"/>
                <a:sym typeface="Roboto"/>
              </a:rPr>
              <a:t> (default): stretch to fill the container (still respect min-width/max-width)</a:t>
            </a:r>
            <a:endParaRPr sz="1450">
              <a:solidFill>
                <a:srgbClr val="2E2F3E"/>
              </a:solidFill>
              <a:latin typeface="Roboto"/>
              <a:ea typeface="Roboto"/>
              <a:cs typeface="Roboto"/>
              <a:sym typeface="Roboto"/>
            </a:endParaRPr>
          </a:p>
          <a:p>
            <a:pPr indent="0" lvl="0" marL="0" marR="50800" rtl="0" algn="l">
              <a:lnSpc>
                <a:spcPct val="100000"/>
              </a:lnSpc>
              <a:spcBef>
                <a:spcPts val="7500"/>
              </a:spcBef>
              <a:spcAft>
                <a:spcPts val="0"/>
              </a:spcAft>
              <a:buNone/>
            </a:pPr>
            <a:r>
              <a:t/>
            </a:r>
            <a:endParaRPr b="1" sz="1300">
              <a:solidFill>
                <a:srgbClr val="14151F"/>
              </a:solidFill>
            </a:endParaRPr>
          </a:p>
          <a:p>
            <a:pPr indent="0" lvl="0" marL="0" rtl="0" algn="l">
              <a:spcBef>
                <a:spcPts val="400"/>
              </a:spcBef>
              <a:spcAft>
                <a:spcPts val="1600"/>
              </a:spcAft>
              <a:buClr>
                <a:schemeClr val="dk1"/>
              </a:buClr>
              <a:buSzPts val="1100"/>
              <a:buFont typeface="Arial"/>
              <a:buNone/>
            </a:pPr>
            <a:r>
              <a:t/>
            </a:r>
            <a:endParaRPr/>
          </a:p>
        </p:txBody>
      </p:sp>
      <p:sp>
        <p:nvSpPr>
          <p:cNvPr id="459" name="Google Shape;459;p59"/>
          <p:cNvSpPr txBox="1"/>
          <p:nvPr/>
        </p:nvSpPr>
        <p:spPr>
          <a:xfrm>
            <a:off x="393700" y="3822575"/>
            <a:ext cx="4622700" cy="121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.flex-item {</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  align-self: flex-end;</a:t>
            </a:r>
            <a:endParaRPr sz="21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 sz="2100">
                <a:solidFill>
                  <a:srgbClr val="FFFFFF"/>
                </a:solidFill>
                <a:highlight>
                  <a:srgbClr val="000000"/>
                </a:highlight>
                <a:latin typeface="Courier New"/>
                <a:ea typeface="Courier New"/>
                <a:cs typeface="Courier New"/>
                <a:sym typeface="Courier New"/>
              </a:rPr>
              <a:t>}</a:t>
            </a:r>
            <a:endParaRPr sz="2100">
              <a:solidFill>
                <a:srgbClr val="FFFFFF"/>
              </a:solidFill>
              <a:highlight>
                <a:srgbClr val="000000"/>
              </a:highlight>
              <a:latin typeface="Courier New"/>
              <a:ea typeface="Courier New"/>
              <a:cs typeface="Courier New"/>
              <a:sym typeface="Courier New"/>
            </a:endParaRPr>
          </a:p>
        </p:txBody>
      </p:sp>
      <p:sp>
        <p:nvSpPr>
          <p:cNvPr id="460" name="Google Shape;460;p59"/>
          <p:cNvSpPr txBox="1"/>
          <p:nvPr/>
        </p:nvSpPr>
        <p:spPr>
          <a:xfrm>
            <a:off x="5930800" y="4049575"/>
            <a:ext cx="2901600" cy="8652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justify-self for the main axis is still in development. </a:t>
            </a:r>
            <a:r>
              <a:rPr lang="en" u="sng">
                <a:solidFill>
                  <a:schemeClr val="hlink"/>
                </a:solidFill>
                <a:hlinkClick r:id="rId3"/>
              </a:rPr>
              <a:t> Would you like to hear more?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Flexbox Resources</a:t>
            </a:r>
            <a:endParaRPr/>
          </a:p>
        </p:txBody>
      </p:sp>
      <p:sp>
        <p:nvSpPr>
          <p:cNvPr id="466" name="Google Shape;466;p6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CSS Tips: Complete Guide Flexbox</a:t>
            </a:r>
            <a:endParaRPr sz="2200"/>
          </a:p>
          <a:p>
            <a:pPr indent="0" lvl="0" marL="0" rtl="0" algn="ctr">
              <a:spcBef>
                <a:spcPts val="1600"/>
              </a:spcBef>
              <a:spcAft>
                <a:spcPts val="1600"/>
              </a:spcAft>
              <a:buNone/>
            </a:pPr>
            <a:r>
              <a:rPr lang="en" sz="2200" u="sng">
                <a:solidFill>
                  <a:schemeClr val="hlink"/>
                </a:solidFill>
                <a:hlinkClick r:id="rId4"/>
              </a:rPr>
              <a:t>Flexbox Zombies</a:t>
            </a:r>
            <a:br>
              <a:rPr lang="en" sz="2200"/>
            </a:br>
            <a:r>
              <a:rPr lang="en" sz="1400"/>
              <a:t>(requires free account)</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61"/>
          <p:cNvSpPr txBox="1"/>
          <p:nvPr/>
        </p:nvSpPr>
        <p:spPr>
          <a:xfrm>
            <a:off x="457625" y="232150"/>
            <a:ext cx="82794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FREE CODE CAMP</a:t>
            </a:r>
            <a:endParaRPr sz="4800">
              <a:solidFill>
                <a:srgbClr val="434343"/>
              </a:solidFill>
              <a:latin typeface="Proxima Nova"/>
              <a:ea typeface="Proxima Nova"/>
              <a:cs typeface="Proxima Nova"/>
              <a:sym typeface="Proxima Nova"/>
            </a:endParaRPr>
          </a:p>
        </p:txBody>
      </p:sp>
      <p:pic>
        <p:nvPicPr>
          <p:cNvPr id="472" name="Google Shape;472;p61"/>
          <p:cNvPicPr preferRelativeResize="0"/>
          <p:nvPr/>
        </p:nvPicPr>
        <p:blipFill>
          <a:blip r:embed="rId4">
            <a:alphaModFix/>
          </a:blip>
          <a:stretch>
            <a:fillRect/>
          </a:stretch>
        </p:blipFill>
        <p:spPr>
          <a:xfrm>
            <a:off x="1885625" y="1327425"/>
            <a:ext cx="5372758" cy="2800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Selectors continued...</a:t>
            </a:r>
            <a:endParaRPr/>
          </a:p>
        </p:txBody>
      </p:sp>
      <p:sp>
        <p:nvSpPr>
          <p:cNvPr id="85" name="Google Shape;85;p17"/>
          <p:cNvSpPr txBox="1"/>
          <p:nvPr>
            <p:ph idx="1" type="body"/>
          </p:nvPr>
        </p:nvSpPr>
        <p:spPr>
          <a:xfrm>
            <a:off x="475800" y="475600"/>
            <a:ext cx="8356500" cy="388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Universal Selector:  			</a:t>
            </a:r>
            <a:r>
              <a:rPr b="1" lang="en">
                <a:solidFill>
                  <a:srgbClr val="000000"/>
                </a:solidFill>
              </a:rPr>
              <a:t>*</a:t>
            </a:r>
            <a:endParaRPr b="1">
              <a:solidFill>
                <a:srgbClr val="000000"/>
              </a:solidFill>
            </a:endParaRPr>
          </a:p>
          <a:p>
            <a:pPr indent="-342900" lvl="0" marL="457200" rtl="0" algn="l">
              <a:spcBef>
                <a:spcPts val="0"/>
              </a:spcBef>
              <a:spcAft>
                <a:spcPts val="0"/>
              </a:spcAft>
              <a:buSzPts val="1800"/>
              <a:buAutoNum type="arabicPeriod"/>
            </a:pPr>
            <a:r>
              <a:rPr lang="en"/>
              <a:t>Element Selector:  			</a:t>
            </a:r>
            <a:r>
              <a:rPr b="1" lang="en">
                <a:solidFill>
                  <a:srgbClr val="000000"/>
                </a:solidFill>
              </a:rPr>
              <a:t>div</a:t>
            </a:r>
            <a:endParaRPr b="1">
              <a:solidFill>
                <a:srgbClr val="000000"/>
              </a:solidFill>
            </a:endParaRPr>
          </a:p>
          <a:p>
            <a:pPr indent="-342900" lvl="0" marL="457200" rtl="0" algn="l">
              <a:spcBef>
                <a:spcPts val="0"/>
              </a:spcBef>
              <a:spcAft>
                <a:spcPts val="0"/>
              </a:spcAft>
              <a:buSzPts val="1800"/>
              <a:buAutoNum type="arabicPeriod"/>
            </a:pPr>
            <a:r>
              <a:rPr lang="en"/>
              <a:t>Class Selector:   				</a:t>
            </a:r>
            <a:r>
              <a:rPr b="1" lang="en">
                <a:solidFill>
                  <a:schemeClr val="dk1"/>
                </a:solidFill>
              </a:rPr>
              <a:t>.spanOne</a:t>
            </a:r>
            <a:endParaRPr b="1">
              <a:solidFill>
                <a:srgbClr val="000000"/>
              </a:solidFill>
            </a:endParaRPr>
          </a:p>
          <a:p>
            <a:pPr indent="-342900" lvl="0" marL="457200" rtl="0" algn="l">
              <a:spcBef>
                <a:spcPts val="0"/>
              </a:spcBef>
              <a:spcAft>
                <a:spcPts val="0"/>
              </a:spcAft>
              <a:buSzPts val="1800"/>
              <a:buAutoNum type="arabicPeriod"/>
            </a:pPr>
            <a:r>
              <a:rPr lang="en"/>
              <a:t>Id Selector:  					</a:t>
            </a:r>
            <a:r>
              <a:rPr b="1" lang="en">
                <a:solidFill>
                  <a:schemeClr val="dk1"/>
                </a:solidFill>
              </a:rPr>
              <a:t>#divThree</a:t>
            </a:r>
            <a:endParaRPr b="1">
              <a:solidFill>
                <a:srgbClr val="000000"/>
              </a:solidFill>
            </a:endParaRPr>
          </a:p>
          <a:p>
            <a:pPr indent="-342900" lvl="0" marL="457200" rtl="0" algn="l">
              <a:spcBef>
                <a:spcPts val="0"/>
              </a:spcBef>
              <a:spcAft>
                <a:spcPts val="0"/>
              </a:spcAft>
              <a:buSzPts val="1800"/>
              <a:buAutoNum type="arabicPeriod"/>
            </a:pPr>
            <a:r>
              <a:rPr lang="en"/>
              <a:t>Descendent Combinator:  		</a:t>
            </a:r>
            <a:r>
              <a:rPr b="1" lang="en">
                <a:solidFill>
                  <a:schemeClr val="dk1"/>
                </a:solidFill>
              </a:rPr>
              <a:t>.</a:t>
            </a:r>
            <a:r>
              <a:rPr b="1" lang="en">
                <a:solidFill>
                  <a:srgbClr val="000000"/>
                </a:solidFill>
              </a:rPr>
              <a:t>special h2</a:t>
            </a:r>
            <a:r>
              <a:rPr lang="en"/>
              <a:t>  </a:t>
            </a:r>
            <a:endParaRPr/>
          </a:p>
          <a:p>
            <a:pPr indent="-342900" lvl="0" marL="457200" rtl="0" algn="l">
              <a:spcBef>
                <a:spcPts val="0"/>
              </a:spcBef>
              <a:spcAft>
                <a:spcPts val="0"/>
              </a:spcAft>
              <a:buSzPts val="1800"/>
              <a:buAutoNum type="arabicPeriod"/>
            </a:pPr>
            <a:r>
              <a:rPr lang="en"/>
              <a:t>Child Selector:   				</a:t>
            </a:r>
            <a:r>
              <a:rPr b="1" lang="en">
                <a:solidFill>
                  <a:srgbClr val="000000"/>
                </a:solidFill>
              </a:rPr>
              <a:t>#divThree &gt; span</a:t>
            </a:r>
            <a:endParaRPr b="1">
              <a:solidFill>
                <a:srgbClr val="000000"/>
              </a:solidFill>
            </a:endParaRPr>
          </a:p>
          <a:p>
            <a:pPr indent="-342900" lvl="0" marL="457200" rtl="0" algn="l">
              <a:spcBef>
                <a:spcPts val="0"/>
              </a:spcBef>
              <a:spcAft>
                <a:spcPts val="0"/>
              </a:spcAft>
              <a:buSzPts val="1800"/>
              <a:buAutoNum type="arabicPeriod"/>
            </a:pPr>
            <a:r>
              <a:rPr lang="en"/>
              <a:t>Adjacent Sibling Selector:  		</a:t>
            </a:r>
            <a:r>
              <a:rPr b="1" lang="en">
                <a:solidFill>
                  <a:srgbClr val="000000"/>
                </a:solidFill>
              </a:rPr>
              <a:t>.spanOne + span</a:t>
            </a:r>
            <a:endParaRPr b="1">
              <a:solidFill>
                <a:srgbClr val="000000"/>
              </a:solidFill>
            </a:endParaRPr>
          </a:p>
          <a:p>
            <a:pPr indent="-317500" lvl="1" marL="914400" rtl="0" algn="l">
              <a:spcBef>
                <a:spcPts val="0"/>
              </a:spcBef>
              <a:spcAft>
                <a:spcPts val="0"/>
              </a:spcAft>
              <a:buSzPts val="1400"/>
              <a:buChar char="○"/>
            </a:pPr>
            <a:r>
              <a:rPr lang="en" sz="1300"/>
              <a:t> (aka immediately following)</a:t>
            </a:r>
            <a:r>
              <a:rPr b="1" lang="en">
                <a:solidFill>
                  <a:srgbClr val="000000"/>
                </a:solidFill>
              </a:rPr>
              <a:t>  </a:t>
            </a:r>
            <a:endParaRPr b="1">
              <a:solidFill>
                <a:srgbClr val="000000"/>
              </a:solidFill>
            </a:endParaRPr>
          </a:p>
          <a:p>
            <a:pPr indent="-342900" lvl="0" marL="457200" rtl="0" algn="l">
              <a:spcBef>
                <a:spcPts val="0"/>
              </a:spcBef>
              <a:spcAft>
                <a:spcPts val="0"/>
              </a:spcAft>
              <a:buSzPts val="1800"/>
              <a:buAutoNum type="arabicPeriod"/>
            </a:pPr>
            <a:r>
              <a:rPr lang="en"/>
              <a:t>General Sibling Selector:  		</a:t>
            </a:r>
            <a:r>
              <a:rPr b="1" lang="en">
                <a:solidFill>
                  <a:srgbClr val="000000"/>
                </a:solidFill>
              </a:rPr>
              <a:t>.spanTwo ~ span</a:t>
            </a:r>
            <a:endParaRPr b="1">
              <a:solidFill>
                <a:srgbClr val="000000"/>
              </a:solidFill>
            </a:endParaRPr>
          </a:p>
          <a:p>
            <a:pPr indent="-342900" lvl="0" marL="457200" rtl="0" algn="l">
              <a:spcBef>
                <a:spcPts val="0"/>
              </a:spcBef>
              <a:spcAft>
                <a:spcPts val="0"/>
              </a:spcAft>
              <a:buSzPts val="1800"/>
              <a:buAutoNum type="arabicPeriod"/>
            </a:pPr>
            <a:r>
              <a:rPr lang="en"/>
              <a:t>Pseudo-class Selector:  		</a:t>
            </a:r>
            <a:r>
              <a:rPr b="1" lang="en">
                <a:solidFill>
                  <a:srgbClr val="000000"/>
                </a:solidFill>
              </a:rPr>
              <a:t>div :first-child</a:t>
            </a:r>
            <a:br>
              <a:rPr b="1" lang="en">
                <a:solidFill>
                  <a:srgbClr val="000000"/>
                </a:solidFill>
              </a:rPr>
            </a:br>
            <a:r>
              <a:rPr b="1" lang="en">
                <a:solidFill>
                  <a:srgbClr val="000000"/>
                </a:solidFill>
              </a:rPr>
              <a:t>					  		div :last-child</a:t>
            </a:r>
            <a:br>
              <a:rPr b="1" lang="en">
                <a:solidFill>
                  <a:srgbClr val="000000"/>
                </a:solidFill>
              </a:rPr>
            </a:br>
            <a:r>
              <a:rPr b="1" lang="en">
                <a:solidFill>
                  <a:srgbClr val="000000"/>
                </a:solidFill>
              </a:rPr>
              <a:t>					   		div :nth-child(2)</a:t>
            </a:r>
            <a:br>
              <a:rPr b="1" lang="en">
                <a:solidFill>
                  <a:srgbClr val="000000"/>
                </a:solidFill>
              </a:rPr>
            </a:br>
            <a:r>
              <a:rPr b="1" lang="en">
                <a:solidFill>
                  <a:srgbClr val="000000"/>
                </a:solidFill>
              </a:rPr>
              <a:t>					   		div:hover</a:t>
            </a:r>
            <a:endParaRPr b="1">
              <a:solidFill>
                <a:srgbClr val="000000"/>
              </a:solidFill>
            </a:endParaRPr>
          </a:p>
        </p:txBody>
      </p:sp>
      <p:sp>
        <p:nvSpPr>
          <p:cNvPr id="86" name="Google Shape;86;p17"/>
          <p:cNvSpPr txBox="1"/>
          <p:nvPr/>
        </p:nvSpPr>
        <p:spPr>
          <a:xfrm>
            <a:off x="1087800" y="4155775"/>
            <a:ext cx="2095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List of Pseudo-classes</a:t>
            </a:r>
            <a:endParaRPr/>
          </a:p>
        </p:txBody>
      </p:sp>
      <p:sp>
        <p:nvSpPr>
          <p:cNvPr id="87" name="Google Shape;87;p17"/>
          <p:cNvSpPr txBox="1"/>
          <p:nvPr/>
        </p:nvSpPr>
        <p:spPr>
          <a:xfrm>
            <a:off x="7114800" y="4305125"/>
            <a:ext cx="176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Selector CodePen</a:t>
            </a:r>
            <a:endParaRPr/>
          </a:p>
        </p:txBody>
      </p:sp>
      <p:cxnSp>
        <p:nvCxnSpPr>
          <p:cNvPr id="88" name="Google Shape;88;p17"/>
          <p:cNvCxnSpPr/>
          <p:nvPr/>
        </p:nvCxnSpPr>
        <p:spPr>
          <a:xfrm>
            <a:off x="399600" y="1814025"/>
            <a:ext cx="8467800" cy="0"/>
          </a:xfrm>
          <a:prstGeom prst="straightConnector1">
            <a:avLst/>
          </a:prstGeom>
          <a:noFill/>
          <a:ln cap="flat" cmpd="sng" w="9525">
            <a:solidFill>
              <a:schemeClr val="dk2"/>
            </a:solidFill>
            <a:prstDash val="solid"/>
            <a:round/>
            <a:headEnd len="med" w="med" type="none"/>
            <a:tailEnd len="med" w="med" type="none"/>
          </a:ln>
        </p:spPr>
      </p:cxnSp>
      <p:sp>
        <p:nvSpPr>
          <p:cNvPr id="89" name="Google Shape;89;p17"/>
          <p:cNvSpPr txBox="1"/>
          <p:nvPr/>
        </p:nvSpPr>
        <p:spPr>
          <a:xfrm>
            <a:off x="5691950" y="2240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https://v2-3-techelevator-book.netlify.app/content/css-selectors-box-model.html#advanced-selectors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62"/>
          <p:cNvSpPr txBox="1"/>
          <p:nvPr/>
        </p:nvSpPr>
        <p:spPr>
          <a:xfrm>
            <a:off x="457625" y="232150"/>
            <a:ext cx="82794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FLEXBOX CHEAT SHEET</a:t>
            </a:r>
            <a:endParaRPr sz="4800">
              <a:solidFill>
                <a:srgbClr val="434343"/>
              </a:solidFill>
              <a:latin typeface="Proxima Nova"/>
              <a:ea typeface="Proxima Nova"/>
              <a:cs typeface="Proxima Nova"/>
              <a:sym typeface="Proxima Nova"/>
            </a:endParaRPr>
          </a:p>
        </p:txBody>
      </p:sp>
      <p:pic>
        <p:nvPicPr>
          <p:cNvPr id="478" name="Google Shape;478;p62"/>
          <p:cNvPicPr preferRelativeResize="0"/>
          <p:nvPr/>
        </p:nvPicPr>
        <p:blipFill rotWithShape="1">
          <a:blip r:embed="rId4">
            <a:alphaModFix/>
          </a:blip>
          <a:srcRect b="5028" l="19097" r="20657" t="3051"/>
          <a:stretch/>
        </p:blipFill>
        <p:spPr>
          <a:xfrm>
            <a:off x="3100750" y="1077350"/>
            <a:ext cx="2281800" cy="34813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255300" y="84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Grid Links</a:t>
            </a:r>
            <a:endParaRPr/>
          </a:p>
        </p:txBody>
      </p:sp>
      <p:sp>
        <p:nvSpPr>
          <p:cNvPr id="484" name="Google Shape;484;p63"/>
          <p:cNvSpPr txBox="1"/>
          <p:nvPr>
            <p:ph idx="1" type="body"/>
          </p:nvPr>
        </p:nvSpPr>
        <p:spPr>
          <a:xfrm>
            <a:off x="255300" y="814075"/>
            <a:ext cx="8520600" cy="40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CSS Tricks: Complete Guide to Grid</a:t>
            </a:r>
            <a:br>
              <a:rPr lang="en" sz="2200"/>
            </a:br>
            <a:r>
              <a:rPr lang="en" sz="2200"/>
              <a:t>comprehensive documentation with examples</a:t>
            </a:r>
            <a:endParaRPr sz="2200"/>
          </a:p>
          <a:p>
            <a:pPr indent="0" lvl="0" marL="0" rtl="0" algn="ctr">
              <a:spcBef>
                <a:spcPts val="1600"/>
              </a:spcBef>
              <a:spcAft>
                <a:spcPts val="0"/>
              </a:spcAft>
              <a:buNone/>
            </a:pPr>
            <a:r>
              <a:rPr lang="en" sz="2200" u="sng">
                <a:solidFill>
                  <a:schemeClr val="hlink"/>
                </a:solidFill>
                <a:hlinkClick r:id="rId4"/>
              </a:rPr>
              <a:t>CSS Grid Garden</a:t>
            </a:r>
            <a:br>
              <a:rPr lang="en" sz="2200"/>
            </a:br>
            <a:r>
              <a:rPr lang="en" sz="2200"/>
              <a:t>game to learn Grid</a:t>
            </a:r>
            <a:endParaRPr sz="2200"/>
          </a:p>
          <a:p>
            <a:pPr indent="0" lvl="0" marL="0" rtl="0" algn="ctr">
              <a:spcBef>
                <a:spcPts val="1600"/>
              </a:spcBef>
              <a:spcAft>
                <a:spcPts val="0"/>
              </a:spcAft>
              <a:buNone/>
            </a:pPr>
            <a:r>
              <a:rPr lang="en" sz="2200" u="sng">
                <a:solidFill>
                  <a:schemeClr val="hlink"/>
                </a:solidFill>
                <a:hlinkClick r:id="rId5"/>
              </a:rPr>
              <a:t>Layoutit!</a:t>
            </a:r>
            <a:r>
              <a:rPr lang="en" sz="2200"/>
              <a:t>  </a:t>
            </a:r>
            <a:br>
              <a:rPr lang="en" sz="2200"/>
            </a:br>
            <a:r>
              <a:rPr lang="en" sz="2200"/>
              <a:t>grid layout tool</a:t>
            </a:r>
            <a:endParaRPr sz="2200"/>
          </a:p>
          <a:p>
            <a:pPr indent="0" lvl="0" marL="0" rtl="0" algn="ctr">
              <a:spcBef>
                <a:spcPts val="1600"/>
              </a:spcBef>
              <a:spcAft>
                <a:spcPts val="1600"/>
              </a:spcAft>
              <a:buNone/>
            </a:pPr>
            <a:r>
              <a:rPr lang="en" sz="2200" u="sng">
                <a:solidFill>
                  <a:schemeClr val="hlink"/>
                </a:solidFill>
                <a:hlinkClick r:id="rId6"/>
              </a:rPr>
              <a:t>Holy Grail Layout</a:t>
            </a:r>
            <a:br>
              <a:rPr lang="en" sz="2200"/>
            </a:br>
            <a:r>
              <a:rPr lang="en" sz="2200"/>
              <a:t>using Grid to achieve the web’s most desired layout</a:t>
            </a:r>
            <a:br>
              <a:rPr lang="en" sz="2200"/>
            </a:b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STUDENT EXERCISE</a:t>
            </a:r>
            <a:endParaRPr sz="4800">
              <a:solidFill>
                <a:srgbClr val="434343"/>
              </a:solidFill>
              <a:latin typeface="Proxima Nova"/>
              <a:ea typeface="Proxima Nova"/>
              <a:cs typeface="Proxima Nova"/>
              <a:sym typeface="Proxima Nova"/>
            </a:endParaRPr>
          </a:p>
        </p:txBody>
      </p:sp>
      <p:pic>
        <p:nvPicPr>
          <p:cNvPr descr="tagline.png" id="490" name="Google Shape;490;p64"/>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91" name="Google Shape;491;p64"/>
          <p:cNvPicPr preferRelativeResize="0"/>
          <p:nvPr/>
        </p:nvPicPr>
        <p:blipFill>
          <a:blip r:embed="rId4">
            <a:alphaModFix/>
          </a:blip>
          <a:stretch>
            <a:fillRect/>
          </a:stretch>
        </p:blipFill>
        <p:spPr>
          <a:xfrm>
            <a:off x="1000761" y="955150"/>
            <a:ext cx="2831469" cy="3539300"/>
          </a:xfrm>
          <a:prstGeom prst="rect">
            <a:avLst/>
          </a:prstGeom>
          <a:noFill/>
          <a:ln>
            <a:noFill/>
          </a:ln>
          <a:effectLst>
            <a:outerShdw blurRad="57150" rotWithShape="0" algn="bl" dir="5400000" dist="19050">
              <a:srgbClr val="000000">
                <a:alpha val="50000"/>
              </a:srgbClr>
            </a:outerShdw>
          </a:effectLst>
        </p:spPr>
      </p:pic>
      <p:pic>
        <p:nvPicPr>
          <p:cNvPr id="492" name="Google Shape;492;p64"/>
          <p:cNvPicPr preferRelativeResize="0"/>
          <p:nvPr/>
        </p:nvPicPr>
        <p:blipFill>
          <a:blip r:embed="rId5">
            <a:alphaModFix/>
          </a:blip>
          <a:stretch>
            <a:fillRect/>
          </a:stretch>
        </p:blipFill>
        <p:spPr>
          <a:xfrm>
            <a:off x="4770540" y="955150"/>
            <a:ext cx="3507150" cy="3539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STUDENT </a:t>
            </a:r>
            <a:r>
              <a:rPr lang="en" sz="4800">
                <a:solidFill>
                  <a:srgbClr val="434343"/>
                </a:solidFill>
                <a:latin typeface="Proxima Nova"/>
                <a:ea typeface="Proxima Nova"/>
                <a:cs typeface="Proxima Nova"/>
                <a:sym typeface="Proxima Nova"/>
              </a:rPr>
              <a:t>EXERCISE</a:t>
            </a:r>
            <a:endParaRPr sz="4800">
              <a:solidFill>
                <a:srgbClr val="434343"/>
              </a:solidFill>
              <a:latin typeface="Proxima Nova"/>
              <a:ea typeface="Proxima Nova"/>
              <a:cs typeface="Proxima Nova"/>
              <a:sym typeface="Proxima Nova"/>
            </a:endParaRPr>
          </a:p>
        </p:txBody>
      </p:sp>
      <p:pic>
        <p:nvPicPr>
          <p:cNvPr descr="tagline.png" id="498" name="Google Shape;498;p65"/>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99" name="Google Shape;499;p65"/>
          <p:cNvPicPr preferRelativeResize="0"/>
          <p:nvPr/>
        </p:nvPicPr>
        <p:blipFill rotWithShape="1">
          <a:blip r:embed="rId4">
            <a:alphaModFix/>
          </a:blip>
          <a:srcRect b="0" l="0" r="773" t="9649"/>
          <a:stretch/>
        </p:blipFill>
        <p:spPr>
          <a:xfrm>
            <a:off x="1473150" y="1285875"/>
            <a:ext cx="6332150" cy="30930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66"/>
          <p:cNvSpPr txBox="1"/>
          <p:nvPr/>
        </p:nvSpPr>
        <p:spPr>
          <a:xfrm>
            <a:off x="439675" y="1373500"/>
            <a:ext cx="85668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434343"/>
                </a:solidFill>
                <a:latin typeface="Proxima Nova"/>
                <a:ea typeface="Proxima Nova"/>
                <a:cs typeface="Proxima Nova"/>
                <a:sym typeface="Proxima Nova"/>
              </a:rPr>
              <a:t>HAPPY</a:t>
            </a:r>
            <a:br>
              <a:rPr lang="en" sz="4800">
                <a:solidFill>
                  <a:srgbClr val="434343"/>
                </a:solidFill>
                <a:latin typeface="Proxima Nova"/>
                <a:ea typeface="Proxima Nova"/>
                <a:cs typeface="Proxima Nova"/>
                <a:sym typeface="Proxima Nova"/>
              </a:rPr>
            </a:br>
            <a:r>
              <a:rPr lang="en" sz="4800">
                <a:solidFill>
                  <a:srgbClr val="434343"/>
                </a:solidFill>
                <a:latin typeface="Proxima Nova"/>
                <a:ea typeface="Proxima Nova"/>
                <a:cs typeface="Proxima Nova"/>
                <a:sym typeface="Proxima Nova"/>
              </a:rPr>
              <a:t>CODING!</a:t>
            </a:r>
            <a:endParaRPr b="1" sz="4800">
              <a:solidFill>
                <a:srgbClr val="43434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830350" y="982250"/>
            <a:ext cx="7391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the previous example, you defined the container as 500px in height. In this scenario, you know that the middle row is 300px because the container has a fixed height. What if you want the container to stretch the entire height of the viewport?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CSS units of measure that allow you to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vh: Relative to 1% of the height of the viewport</a:t>
            </a:r>
            <a:endParaRPr/>
          </a:p>
          <a:p>
            <a:pPr indent="0" lvl="0" marL="0" rtl="0" algn="l">
              <a:spcBef>
                <a:spcPts val="0"/>
              </a:spcBef>
              <a:spcAft>
                <a:spcPts val="0"/>
              </a:spcAft>
              <a:buNone/>
            </a:pPr>
            <a:r>
              <a:rPr lang="en"/>
              <a:t>vw: Relative to 1% of the width of the viewport</a:t>
            </a:r>
            <a:endParaRPr/>
          </a:p>
          <a:p>
            <a:pPr indent="0" lvl="0" marL="0" rtl="0" algn="l">
              <a:spcBef>
                <a:spcPts val="0"/>
              </a:spcBef>
              <a:spcAft>
                <a:spcPts val="0"/>
              </a:spcAft>
              <a:buNone/>
            </a:pPr>
            <a:r>
              <a:rPr lang="en"/>
              <a:t>You can use vh to set the height of the container. In this example, you'd define the height as 100vh to set the container's height to be 100% of the viewport. Using vh and the fr unit, you can define three rows that evenly stretch the entire height of the screen:</a:t>
            </a:r>
            <a:endParaRPr/>
          </a:p>
          <a:p>
            <a:pPr indent="0" lvl="0" marL="0" rtl="0" algn="l">
              <a:spcBef>
                <a:spcPts val="0"/>
              </a:spcBef>
              <a:spcAft>
                <a:spcPts val="0"/>
              </a:spcAft>
              <a:buNone/>
            </a:pPr>
            <a:r>
              <a:rPr lang="en" u="sng">
                <a:solidFill>
                  <a:schemeClr val="hlink"/>
                </a:solidFill>
                <a:hlinkClick r:id="rId3"/>
              </a:rPr>
              <a:t>https://v2-3-techelevator-book.netlify.app/content/css-grid.html#css-units-vh-and-vw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9"/>
          <p:cNvSpPr txBox="1"/>
          <p:nvPr/>
        </p:nvSpPr>
        <p:spPr>
          <a:xfrm>
            <a:off x="4572000" y="1082850"/>
            <a:ext cx="4216800" cy="2261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Every element in web design is a rectangular box.</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The content, padding, border, and margin can be used to calculate the amount of space that an element takes up.</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Margin is the space outside an element. It does not affect the size of the box but affects other content that interacts with the box.</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Padding is the space inside an element.</a:t>
            </a:r>
            <a:endParaRPr sz="1200">
              <a:solidFill>
                <a:srgbClr val="434343"/>
              </a:solidFill>
              <a:highlight>
                <a:srgbClr val="FFFFFF"/>
              </a:highlight>
              <a:latin typeface="Proxima Nova"/>
              <a:ea typeface="Proxima Nova"/>
              <a:cs typeface="Proxima Nova"/>
              <a:sym typeface="Proxima Nova"/>
            </a:endParaRPr>
          </a:p>
        </p:txBody>
      </p:sp>
      <p:sp>
        <p:nvSpPr>
          <p:cNvPr id="100" name="Google Shape;100;p19"/>
          <p:cNvSpPr txBox="1"/>
          <p:nvPr/>
        </p:nvSpPr>
        <p:spPr>
          <a:xfrm>
            <a:off x="0" y="279450"/>
            <a:ext cx="9144000" cy="651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100">
                <a:solidFill>
                  <a:srgbClr val="434343"/>
                </a:solidFill>
                <a:highlight>
                  <a:schemeClr val="lt1"/>
                </a:highlight>
                <a:latin typeface="Proxima Nova"/>
                <a:ea typeface="Proxima Nova"/>
                <a:cs typeface="Proxima Nova"/>
                <a:sym typeface="Proxima Nova"/>
              </a:rPr>
              <a:t>BOX MODEL</a:t>
            </a:r>
            <a:endParaRPr sz="2100"/>
          </a:p>
        </p:txBody>
      </p:sp>
      <p:pic>
        <p:nvPicPr>
          <p:cNvPr id="101" name="Google Shape;101;p19"/>
          <p:cNvPicPr preferRelativeResize="0"/>
          <p:nvPr/>
        </p:nvPicPr>
        <p:blipFill>
          <a:blip r:embed="rId4">
            <a:alphaModFix/>
          </a:blip>
          <a:stretch>
            <a:fillRect/>
          </a:stretch>
        </p:blipFill>
        <p:spPr>
          <a:xfrm>
            <a:off x="425200" y="1241400"/>
            <a:ext cx="4082175" cy="220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tagline.png" id="106" name="Google Shape;106;p20"/>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07" name="Google Shape;107;p20"/>
          <p:cNvSpPr txBox="1"/>
          <p:nvPr/>
        </p:nvSpPr>
        <p:spPr>
          <a:xfrm>
            <a:off x="163900" y="1156375"/>
            <a:ext cx="2657700" cy="3533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t>block</a:t>
            </a:r>
            <a:r>
              <a:rPr b="1" lang="en" sz="1600"/>
              <a:t> </a:t>
            </a:r>
            <a:endParaRPr b="1" sz="1600"/>
          </a:p>
          <a:p>
            <a:pPr indent="-317500" lvl="0" marL="457200" rtl="0" algn="l">
              <a:lnSpc>
                <a:spcPct val="100000"/>
              </a:lnSpc>
              <a:spcBef>
                <a:spcPts val="1600"/>
              </a:spcBef>
              <a:spcAft>
                <a:spcPts val="0"/>
              </a:spcAft>
              <a:buClr>
                <a:srgbClr val="000000"/>
              </a:buClr>
              <a:buSzPts val="1400"/>
              <a:buAutoNum type="arabicPeriod"/>
            </a:pPr>
            <a:r>
              <a:rPr lang="en"/>
              <a:t>Starts on a newline</a:t>
            </a:r>
            <a:endParaRPr/>
          </a:p>
          <a:p>
            <a:pPr indent="-317500" lvl="0" marL="457200" rtl="0" algn="l">
              <a:lnSpc>
                <a:spcPct val="100000"/>
              </a:lnSpc>
              <a:spcBef>
                <a:spcPts val="0"/>
              </a:spcBef>
              <a:spcAft>
                <a:spcPts val="0"/>
              </a:spcAft>
              <a:buClr>
                <a:srgbClr val="000000"/>
              </a:buClr>
              <a:buSzPts val="1400"/>
              <a:buAutoNum type="arabicPeriod"/>
            </a:pPr>
            <a:r>
              <a:rPr lang="en"/>
              <a:t>Takes up full available width</a:t>
            </a:r>
            <a:endParaRPr/>
          </a:p>
          <a:p>
            <a:pPr indent="-317500" lvl="0" marL="457200" rtl="0" algn="l">
              <a:lnSpc>
                <a:spcPct val="100000"/>
              </a:lnSpc>
              <a:spcBef>
                <a:spcPts val="0"/>
              </a:spcBef>
              <a:spcAft>
                <a:spcPts val="0"/>
              </a:spcAft>
              <a:buClr>
                <a:srgbClr val="000000"/>
              </a:buClr>
              <a:buSzPts val="1400"/>
              <a:buAutoNum type="arabicPeriod"/>
            </a:pPr>
            <a:r>
              <a:rPr lang="en"/>
              <a:t>can set width/ height</a:t>
            </a:r>
            <a:endParaRPr/>
          </a:p>
        </p:txBody>
      </p:sp>
      <p:sp>
        <p:nvSpPr>
          <p:cNvPr id="108" name="Google Shape;108;p20"/>
          <p:cNvSpPr txBox="1"/>
          <p:nvPr/>
        </p:nvSpPr>
        <p:spPr>
          <a:xfrm>
            <a:off x="492284" y="2760192"/>
            <a:ext cx="2001000" cy="1675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nvSpPr>
        <p:spPr>
          <a:xfrm>
            <a:off x="575207" y="2867590"/>
            <a:ext cx="1824300" cy="39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110" name="Google Shape;110;p20"/>
          <p:cNvSpPr txBox="1"/>
          <p:nvPr/>
        </p:nvSpPr>
        <p:spPr>
          <a:xfrm>
            <a:off x="580514" y="3411127"/>
            <a:ext cx="1824300" cy="39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11" name="Google Shape;111;p20"/>
          <p:cNvSpPr txBox="1"/>
          <p:nvPr/>
        </p:nvSpPr>
        <p:spPr>
          <a:xfrm>
            <a:off x="580514" y="3909534"/>
            <a:ext cx="1824300" cy="39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3040475" y="1165175"/>
            <a:ext cx="2715000" cy="3533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t>inline </a:t>
            </a:r>
            <a:endParaRPr b="1" sz="1700"/>
          </a:p>
          <a:p>
            <a:pPr indent="-317500" lvl="0" marL="457200" rtl="0" algn="l">
              <a:lnSpc>
                <a:spcPct val="100000"/>
              </a:lnSpc>
              <a:spcBef>
                <a:spcPts val="0"/>
              </a:spcBef>
              <a:spcAft>
                <a:spcPts val="0"/>
              </a:spcAft>
              <a:buClr>
                <a:srgbClr val="000000"/>
              </a:buClr>
              <a:buSzPts val="1400"/>
              <a:buAutoNum type="arabicPeriod"/>
            </a:pPr>
            <a:r>
              <a:rPr lang="en"/>
              <a:t>Starts on same line</a:t>
            </a:r>
            <a:endParaRPr/>
          </a:p>
          <a:p>
            <a:pPr indent="-317500" lvl="0" marL="457200" rtl="0" algn="l">
              <a:lnSpc>
                <a:spcPct val="115000"/>
              </a:lnSpc>
              <a:spcBef>
                <a:spcPts val="0"/>
              </a:spcBef>
              <a:spcAft>
                <a:spcPts val="0"/>
              </a:spcAft>
              <a:buClr>
                <a:srgbClr val="000000"/>
              </a:buClr>
              <a:buSzPts val="1400"/>
              <a:buAutoNum type="arabicPeriod"/>
            </a:pPr>
            <a:r>
              <a:rPr lang="en"/>
              <a:t>Takes up only width required for content</a:t>
            </a:r>
            <a:endParaRPr/>
          </a:p>
          <a:p>
            <a:pPr indent="-317500" lvl="0" marL="457200" rtl="0" algn="l">
              <a:lnSpc>
                <a:spcPct val="115000"/>
              </a:lnSpc>
              <a:spcBef>
                <a:spcPts val="0"/>
              </a:spcBef>
              <a:spcAft>
                <a:spcPts val="0"/>
              </a:spcAft>
              <a:buClr>
                <a:srgbClr val="000000"/>
              </a:buClr>
              <a:buSzPts val="1400"/>
              <a:buAutoNum type="arabicPeriod"/>
            </a:pPr>
            <a:r>
              <a:rPr lang="en"/>
              <a:t>It accepts margin and padding while ignoring height and width</a:t>
            </a:r>
            <a:endParaRPr/>
          </a:p>
          <a:p>
            <a:pPr indent="0" lvl="0" marL="0" rtl="0" algn="l">
              <a:lnSpc>
                <a:spcPct val="115000"/>
              </a:lnSpc>
              <a:spcBef>
                <a:spcPts val="1600"/>
              </a:spcBef>
              <a:spcAft>
                <a:spcPts val="1600"/>
              </a:spcAft>
              <a:buNone/>
            </a:pPr>
            <a:r>
              <a:t/>
            </a:r>
            <a:endParaRPr sz="1600"/>
          </a:p>
        </p:txBody>
      </p:sp>
      <p:sp>
        <p:nvSpPr>
          <p:cNvPr id="113" name="Google Shape;113;p20"/>
          <p:cNvSpPr txBox="1"/>
          <p:nvPr/>
        </p:nvSpPr>
        <p:spPr>
          <a:xfrm>
            <a:off x="3287925" y="2969536"/>
            <a:ext cx="2044200" cy="153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nvSpPr>
        <p:spPr>
          <a:xfrm>
            <a:off x="3372638" y="3067731"/>
            <a:ext cx="781800" cy="36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115" name="Google Shape;115;p20"/>
          <p:cNvSpPr txBox="1"/>
          <p:nvPr/>
        </p:nvSpPr>
        <p:spPr>
          <a:xfrm>
            <a:off x="4251952" y="3067731"/>
            <a:ext cx="322500" cy="36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16" name="Google Shape;116;p20"/>
          <p:cNvSpPr txBox="1"/>
          <p:nvPr/>
        </p:nvSpPr>
        <p:spPr>
          <a:xfrm>
            <a:off x="4657726" y="3057829"/>
            <a:ext cx="117900" cy="36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txBox="1"/>
          <p:nvPr/>
        </p:nvSpPr>
        <p:spPr>
          <a:xfrm>
            <a:off x="5947375" y="1202225"/>
            <a:ext cx="2855700" cy="3459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t>inline-block</a:t>
            </a:r>
            <a:endParaRPr b="1" sz="1700"/>
          </a:p>
          <a:p>
            <a:pPr indent="-317500" lvl="0" marL="457200" rtl="0" algn="l">
              <a:lnSpc>
                <a:spcPct val="115000"/>
              </a:lnSpc>
              <a:spcBef>
                <a:spcPts val="1600"/>
              </a:spcBef>
              <a:spcAft>
                <a:spcPts val="0"/>
              </a:spcAft>
              <a:buClr>
                <a:srgbClr val="000000"/>
              </a:buClr>
              <a:buSzPts val="1400"/>
              <a:buAutoNum type="arabicPeriod"/>
            </a:pPr>
            <a:r>
              <a:rPr lang="en"/>
              <a:t>Like inline</a:t>
            </a:r>
            <a:endParaRPr/>
          </a:p>
          <a:p>
            <a:pPr indent="-317500" lvl="0" marL="457200" rtl="0" algn="l">
              <a:lnSpc>
                <a:spcPct val="115000"/>
              </a:lnSpc>
              <a:spcBef>
                <a:spcPts val="0"/>
              </a:spcBef>
              <a:spcAft>
                <a:spcPts val="0"/>
              </a:spcAft>
              <a:buClr>
                <a:srgbClr val="000000"/>
              </a:buClr>
              <a:buSzPts val="1400"/>
              <a:buAutoNum type="arabicPeriod"/>
            </a:pPr>
            <a:r>
              <a:rPr lang="en"/>
              <a:t>Can set width/height</a:t>
            </a:r>
            <a:endParaRPr sz="1600"/>
          </a:p>
        </p:txBody>
      </p:sp>
      <p:sp>
        <p:nvSpPr>
          <p:cNvPr id="118" name="Google Shape;118;p20"/>
          <p:cNvSpPr txBox="1"/>
          <p:nvPr/>
        </p:nvSpPr>
        <p:spPr>
          <a:xfrm>
            <a:off x="6300330" y="2574600"/>
            <a:ext cx="2149800" cy="1694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nvSpPr>
        <p:spPr>
          <a:xfrm>
            <a:off x="6352050" y="2691289"/>
            <a:ext cx="435600" cy="72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120" name="Google Shape;120;p20"/>
          <p:cNvSpPr txBox="1"/>
          <p:nvPr/>
        </p:nvSpPr>
        <p:spPr>
          <a:xfrm>
            <a:off x="6887368" y="2691289"/>
            <a:ext cx="729000" cy="399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21" name="Google Shape;121;p20"/>
          <p:cNvSpPr txBox="1"/>
          <p:nvPr/>
        </p:nvSpPr>
        <p:spPr>
          <a:xfrm>
            <a:off x="7703628" y="2680335"/>
            <a:ext cx="532500" cy="102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1119475" y="151800"/>
            <a:ext cx="7343100" cy="9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 </a:t>
            </a:r>
            <a:endParaRPr sz="4800">
              <a:solidFill>
                <a:srgbClr val="43434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SIZE UNITS</a:t>
            </a:r>
            <a:endParaRPr sz="4800">
              <a:solidFill>
                <a:srgbClr val="434343"/>
              </a:solidFill>
              <a:latin typeface="Proxima Nova"/>
              <a:ea typeface="Proxima Nova"/>
              <a:cs typeface="Proxima Nova"/>
              <a:sym typeface="Proxima Nova"/>
            </a:endParaRPr>
          </a:p>
        </p:txBody>
      </p:sp>
      <p:pic>
        <p:nvPicPr>
          <p:cNvPr descr="tagline.png" id="128" name="Google Shape;128;p2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29" name="Google Shape;129;p21"/>
          <p:cNvSpPr txBox="1"/>
          <p:nvPr/>
        </p:nvSpPr>
        <p:spPr>
          <a:xfrm>
            <a:off x="385075" y="1185425"/>
            <a:ext cx="699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px</a:t>
            </a:r>
            <a:r>
              <a:rPr lang="en" sz="1800">
                <a:solidFill>
                  <a:srgbClr val="172B4D"/>
                </a:solidFill>
                <a:highlight>
                  <a:srgbClr val="FFFFFF"/>
                </a:highlight>
                <a:latin typeface="Proxima Nova"/>
                <a:ea typeface="Proxima Nova"/>
                <a:cs typeface="Proxima Nova"/>
                <a:sym typeface="Proxima Nova"/>
              </a:rPr>
              <a:t> - Pixels (1px = 1/96th of 1in)</a:t>
            </a:r>
            <a:endParaRPr sz="1800">
              <a:solidFill>
                <a:srgbClr val="172B4D"/>
              </a:solidFill>
              <a:highlight>
                <a:srgbClr val="FFFFFF"/>
              </a:highlight>
              <a:latin typeface="Proxima Nova"/>
              <a:ea typeface="Proxima Nova"/>
              <a:cs typeface="Proxima Nova"/>
              <a:sym typeface="Proxima Nova"/>
            </a:endParaRPr>
          </a:p>
          <a:p>
            <a:pPr indent="0" lvl="0" marL="914400" rtl="0" algn="l">
              <a:lnSpc>
                <a:spcPct val="115000"/>
              </a:lnSpc>
              <a:spcBef>
                <a:spcPts val="0"/>
              </a:spcBef>
              <a:spcAft>
                <a:spcPts val="0"/>
              </a:spcAft>
              <a:buNone/>
            </a:pPr>
            <a:r>
              <a:rPr lang="en" sz="1800">
                <a:solidFill>
                  <a:srgbClr val="172B4D"/>
                </a:solidFill>
                <a:highlight>
                  <a:srgbClr val="FFFFFF"/>
                </a:highlight>
                <a:latin typeface="Proxima Nova"/>
                <a:ea typeface="Proxima Nova"/>
                <a:cs typeface="Proxima Nova"/>
                <a:sym typeface="Proxima Nova"/>
              </a:rPr>
              <a:t>*(px) are relative to the viewing device.</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em</a:t>
            </a:r>
            <a:r>
              <a:rPr lang="en" sz="1800">
                <a:solidFill>
                  <a:srgbClr val="172B4D"/>
                </a:solidFill>
                <a:highlight>
                  <a:srgbClr val="FFFFFF"/>
                </a:highlight>
                <a:latin typeface="Proxima Nova"/>
                <a:ea typeface="Proxima Nova"/>
                <a:cs typeface="Proxima Nova"/>
                <a:sym typeface="Proxima Nova"/>
              </a:rPr>
              <a:t> - Relative to this element</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rem</a:t>
            </a:r>
            <a:r>
              <a:rPr lang="en" sz="1800">
                <a:solidFill>
                  <a:srgbClr val="172B4D"/>
                </a:solidFill>
                <a:highlight>
                  <a:srgbClr val="FFFFFF"/>
                </a:highlight>
                <a:latin typeface="Proxima Nova"/>
                <a:ea typeface="Proxima Nova"/>
                <a:cs typeface="Proxima Nova"/>
                <a:sym typeface="Proxima Nova"/>
              </a:rPr>
              <a:t> - Relative to the document root</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a:t>
            </a:r>
            <a:r>
              <a:rPr lang="en" sz="1800">
                <a:solidFill>
                  <a:srgbClr val="172B4D"/>
                </a:solidFill>
                <a:highlight>
                  <a:srgbClr val="FFFFFF"/>
                </a:highlight>
                <a:latin typeface="Proxima Nova"/>
                <a:ea typeface="Proxima Nova"/>
                <a:cs typeface="Proxima Nova"/>
                <a:sym typeface="Proxima Nova"/>
              </a:rPr>
              <a:t> - Percentage adjustments</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pt - Points (1pt = 1/72 of 1in)</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in - Inches</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 way too many more.</a:t>
            </a:r>
            <a:endParaRPr sz="1800">
              <a:solidFill>
                <a:srgbClr val="172B4D"/>
              </a:solidFill>
              <a:highlight>
                <a:schemeClr val="lt1"/>
              </a:highlight>
              <a:latin typeface="Proxima Nova"/>
              <a:ea typeface="Proxima Nova"/>
              <a:cs typeface="Proxima Nova"/>
              <a:sym typeface="Proxima Nova"/>
            </a:endParaRPr>
          </a:p>
        </p:txBody>
      </p:sp>
      <p:pic>
        <p:nvPicPr>
          <p:cNvPr id="130" name="Google Shape;130;p21"/>
          <p:cNvPicPr preferRelativeResize="0"/>
          <p:nvPr/>
        </p:nvPicPr>
        <p:blipFill>
          <a:blip r:embed="rId4">
            <a:alphaModFix/>
          </a:blip>
          <a:stretch>
            <a:fillRect/>
          </a:stretch>
        </p:blipFill>
        <p:spPr>
          <a:xfrm>
            <a:off x="5738125" y="1034325"/>
            <a:ext cx="3033901" cy="2714000"/>
          </a:xfrm>
          <a:prstGeom prst="rect">
            <a:avLst/>
          </a:prstGeom>
          <a:noFill/>
          <a:ln>
            <a:noFill/>
          </a:ln>
        </p:spPr>
      </p:pic>
      <p:sp>
        <p:nvSpPr>
          <p:cNvPr id="131" name="Google Shape;131;p21"/>
          <p:cNvSpPr txBox="1"/>
          <p:nvPr/>
        </p:nvSpPr>
        <p:spPr>
          <a:xfrm>
            <a:off x="3410275" y="3947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https://www.w3schools.com/css/css_units.asp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